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42"/>
  </p:notesMasterIdLst>
  <p:sldIdLst>
    <p:sldId id="256" r:id="rId2"/>
    <p:sldId id="257" r:id="rId3"/>
    <p:sldId id="259" r:id="rId4"/>
    <p:sldId id="260" r:id="rId5"/>
    <p:sldId id="261" r:id="rId6"/>
    <p:sldId id="262" r:id="rId7"/>
    <p:sldId id="263" r:id="rId8"/>
    <p:sldId id="314" r:id="rId9"/>
    <p:sldId id="264" r:id="rId10"/>
    <p:sldId id="265" r:id="rId11"/>
    <p:sldId id="266" r:id="rId12"/>
    <p:sldId id="267" r:id="rId13"/>
    <p:sldId id="268" r:id="rId14"/>
    <p:sldId id="269" r:id="rId15"/>
    <p:sldId id="270" r:id="rId16"/>
    <p:sldId id="271" r:id="rId17"/>
    <p:sldId id="272" r:id="rId18"/>
    <p:sldId id="273" r:id="rId19"/>
    <p:sldId id="311" r:id="rId20"/>
    <p:sldId id="310" r:id="rId21"/>
    <p:sldId id="312" r:id="rId22"/>
    <p:sldId id="313" r:id="rId23"/>
    <p:sldId id="288" r:id="rId24"/>
    <p:sldId id="289" r:id="rId25"/>
    <p:sldId id="290" r:id="rId26"/>
    <p:sldId id="317" r:id="rId27"/>
    <p:sldId id="318" r:id="rId28"/>
    <p:sldId id="316" r:id="rId29"/>
    <p:sldId id="291" r:id="rId30"/>
    <p:sldId id="292" r:id="rId31"/>
    <p:sldId id="293" r:id="rId32"/>
    <p:sldId id="294" r:id="rId33"/>
    <p:sldId id="295" r:id="rId34"/>
    <p:sldId id="296" r:id="rId35"/>
    <p:sldId id="297" r:id="rId36"/>
    <p:sldId id="298" r:id="rId37"/>
    <p:sldId id="299" r:id="rId38"/>
    <p:sldId id="315" r:id="rId39"/>
    <p:sldId id="300" r:id="rId40"/>
    <p:sldId id="301" r:id="rId41"/>
  </p:sldIdLst>
  <p:sldSz cx="12192000" cy="6858000"/>
  <p:notesSz cx="6858000" cy="9144000"/>
  <p:embeddedFontLst>
    <p:embeddedFont>
      <p:font typeface="Tw Cen MT" panose="020B0602020104020603" pitchFamily="34" charset="0"/>
      <p:regular r:id="rId43"/>
      <p:bold r:id="rId44"/>
      <p:italic r:id="rId45"/>
      <p:boldItalic r:id="rId46"/>
    </p:embeddedFont>
    <p:embeddedFont>
      <p:font typeface="Calibri" panose="020F0502020204030204" pitchFamily="34" charset="0"/>
      <p:regular r:id="rId47"/>
      <p:bold r:id="rId48"/>
      <p:italic r:id="rId49"/>
      <p:boldItalic r:id="rId50"/>
    </p:embeddedFont>
    <p:embeddedFont>
      <p:font typeface="Source Sans Pro" panose="020B0604020202020204" charset="0"/>
      <p:regular r:id="rId51"/>
      <p:bold r:id="rId52"/>
      <p:italic r:id="rId53"/>
      <p:boldItalic r:id="rId54"/>
    </p:embeddedFont>
    <p:embeddedFont>
      <p:font typeface="Wingdings 3" panose="05040102010807070707" pitchFamily="18" charset="2"/>
      <p:regular r:id="rId55"/>
    </p:embeddedFont>
    <p:embeddedFont>
      <p:font typeface="Tw Cen MT Condensed" panose="020B0606020104020203" pitchFamily="34" charset="0"/>
      <p:regular r:id="rId56"/>
      <p:bold r:id="rId57"/>
    </p:embeddedFont>
    <p:embeddedFont>
      <p:font typeface="Gill Sans" panose="020B0604020202020204" charset="0"/>
      <p:regular r:id="rId58"/>
      <p:bold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883" autoAdjust="0"/>
  </p:normalViewPr>
  <p:slideViewPr>
    <p:cSldViewPr snapToGrid="0">
      <p:cViewPr varScale="1">
        <p:scale>
          <a:sx n="63" d="100"/>
          <a:sy n="63" d="100"/>
        </p:scale>
        <p:origin x="780"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7" name="Google Shape;217;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7" name="Google Shape;347;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 name="Google Shape;352;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https://www.britannica.com/science/Gestalt-psychology</a:t>
            </a:r>
            <a:endParaRPr/>
          </a:p>
          <a:p>
            <a:pPr marL="0" lvl="0" indent="0" algn="l" rtl="0">
              <a:spcBef>
                <a:spcPts val="0"/>
              </a:spcBef>
              <a:spcAft>
                <a:spcPts val="0"/>
              </a:spcAft>
              <a:buNone/>
            </a:pPr>
            <a:endParaRPr/>
          </a:p>
        </p:txBody>
      </p:sp>
      <p:sp>
        <p:nvSpPr>
          <p:cNvPr id="370" name="Google Shape;370;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6" name="Google Shape;376;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1" name="Google Shape;381;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9" name="Google Shape;389;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3" name="Google Shape;403;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3" name="Google Shape;413;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0" name="Google Shape;420;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1" name="Google Shape;421;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1" name="Google Shape;431;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2" name="Google Shape;432;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9" name="Google Shape;439;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Empiricism: by John Locke </a:t>
            </a:r>
            <a:endParaRPr/>
          </a:p>
          <a:p>
            <a:pPr marL="0" lvl="0" indent="0" algn="l" rtl="0">
              <a:spcBef>
                <a:spcPts val="0"/>
              </a:spcBef>
              <a:spcAft>
                <a:spcPts val="0"/>
              </a:spcAft>
              <a:buNone/>
            </a:pPr>
            <a:r>
              <a:rPr lang="en-US"/>
              <a:t>Based on the claim that experience is the source of knowledge. (observation through senses i.e.: sight, hearing, taste, touch and smell)</a:t>
            </a:r>
            <a:endParaRPr/>
          </a:p>
          <a:p>
            <a:pPr marL="0" lvl="0" indent="0" algn="l" rtl="0">
              <a:spcBef>
                <a:spcPts val="0"/>
              </a:spcBef>
              <a:spcAft>
                <a:spcPts val="0"/>
              </a:spcAft>
              <a:buNone/>
            </a:pPr>
            <a:endParaRPr/>
          </a:p>
        </p:txBody>
      </p:sp>
      <p:sp>
        <p:nvSpPr>
          <p:cNvPr id="155" name="Google Shape;155;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00" b="1" dirty="0">
                <a:solidFill>
                  <a:srgbClr val="C00000"/>
                </a:solidFill>
                <a:latin typeface="Calibri"/>
                <a:ea typeface="Calibri"/>
                <a:cs typeface="Calibri"/>
                <a:sym typeface="Calibri"/>
              </a:rPr>
              <a:t>Basic psychology: </a:t>
            </a:r>
            <a:r>
              <a:rPr lang="en-US" sz="1200" b="0" i="0" dirty="0">
                <a:solidFill>
                  <a:schemeClr val="dk1"/>
                </a:solidFill>
                <a:latin typeface="Calibri"/>
                <a:ea typeface="Calibri"/>
                <a:cs typeface="Calibri"/>
                <a:sym typeface="Calibri"/>
              </a:rPr>
              <a:t>purely theoretical, with the intent of increasing our understanding of certain phenomena or behavior but without seeking to solve or treat these problems.</a:t>
            </a:r>
            <a:endParaRPr dirty="0"/>
          </a:p>
          <a:p>
            <a:pPr marL="0" lvl="0" indent="0" algn="l" rtl="0">
              <a:spcBef>
                <a:spcPts val="0"/>
              </a:spcBef>
              <a:spcAft>
                <a:spcPts val="0"/>
              </a:spcAft>
              <a:buNone/>
            </a:pPr>
            <a:r>
              <a:rPr lang="en-US" sz="1200" b="0" i="0" dirty="0" err="1">
                <a:solidFill>
                  <a:schemeClr val="dk1"/>
                </a:solidFill>
                <a:latin typeface="Calibri"/>
                <a:ea typeface="Calibri"/>
                <a:cs typeface="Calibri"/>
                <a:sym typeface="Calibri"/>
              </a:rPr>
              <a:t>Eg</a:t>
            </a:r>
            <a:r>
              <a:rPr lang="en-US" sz="1200" b="0" i="0" dirty="0">
                <a:solidFill>
                  <a:schemeClr val="dk1"/>
                </a:solidFill>
                <a:latin typeface="Calibri"/>
                <a:ea typeface="Calibri"/>
                <a:cs typeface="Calibri"/>
                <a:sym typeface="Calibri"/>
              </a:rPr>
              <a:t>: A study looking at how caffeine consumption impacts the brain</a:t>
            </a:r>
            <a:endParaRPr dirty="0"/>
          </a:p>
          <a:p>
            <a:pPr marL="0" lvl="0" indent="0" algn="l" rtl="0">
              <a:spcBef>
                <a:spcPts val="0"/>
              </a:spcBef>
              <a:spcAft>
                <a:spcPts val="0"/>
              </a:spcAft>
              <a:buNone/>
            </a:pPr>
            <a:r>
              <a:rPr lang="en-US" sz="1200" b="0" i="0" dirty="0">
                <a:solidFill>
                  <a:schemeClr val="dk1"/>
                </a:solidFill>
                <a:latin typeface="Calibri"/>
                <a:ea typeface="Calibri"/>
                <a:cs typeface="Calibri"/>
                <a:sym typeface="Calibri"/>
              </a:rPr>
              <a:t>A study assessing whether men or women are more likely to be diagnosed with depression</a:t>
            </a:r>
            <a:endParaRPr dirty="0"/>
          </a:p>
          <a:p>
            <a:pPr marL="0" lvl="0" indent="0" algn="l" rtl="0">
              <a:spcBef>
                <a:spcPts val="0"/>
              </a:spcBef>
              <a:spcAft>
                <a:spcPts val="0"/>
              </a:spcAft>
              <a:buNone/>
            </a:pPr>
            <a:r>
              <a:rPr lang="en-US" sz="1200" b="0" i="0" dirty="0">
                <a:solidFill>
                  <a:schemeClr val="dk1"/>
                </a:solidFill>
                <a:latin typeface="Calibri"/>
                <a:ea typeface="Calibri"/>
                <a:cs typeface="Calibri"/>
                <a:sym typeface="Calibri"/>
              </a:rPr>
              <a:t>A study looking at how attachment styles among children of divorced parents compare to those raised by married parents</a:t>
            </a:r>
            <a:endParaRPr dirty="0"/>
          </a:p>
          <a:p>
            <a:pPr marL="0" lvl="0" indent="0" algn="l" rtl="0">
              <a:spcBef>
                <a:spcPts val="0"/>
              </a:spcBef>
              <a:spcAft>
                <a:spcPts val="0"/>
              </a:spcAft>
              <a:buNone/>
            </a:pPr>
            <a:endParaRPr lang="en-US" sz="1200" b="1" i="0" dirty="0" smtClean="0">
              <a:solidFill>
                <a:schemeClr val="dk1"/>
              </a:solidFill>
              <a:latin typeface="Calibri"/>
              <a:ea typeface="Calibri"/>
              <a:cs typeface="Calibri"/>
              <a:sym typeface="Calibri"/>
            </a:endParaRPr>
          </a:p>
          <a:p>
            <a:pPr marL="0" lvl="0" indent="0" algn="l" rtl="0">
              <a:spcBef>
                <a:spcPts val="0"/>
              </a:spcBef>
              <a:spcAft>
                <a:spcPts val="0"/>
              </a:spcAft>
              <a:buNone/>
            </a:pPr>
            <a:r>
              <a:rPr lang="en-US" sz="1200" b="1" i="0" dirty="0" smtClean="0">
                <a:solidFill>
                  <a:schemeClr val="dk1"/>
                </a:solidFill>
                <a:latin typeface="Calibri"/>
                <a:ea typeface="Calibri"/>
                <a:cs typeface="Calibri"/>
                <a:sym typeface="Calibri"/>
              </a:rPr>
              <a:t>Applied </a:t>
            </a:r>
            <a:r>
              <a:rPr lang="en-US" sz="1200" b="1" i="0" dirty="0">
                <a:solidFill>
                  <a:schemeClr val="dk1"/>
                </a:solidFill>
                <a:latin typeface="Calibri"/>
                <a:ea typeface="Calibri"/>
                <a:cs typeface="Calibri"/>
                <a:sym typeface="Calibri"/>
              </a:rPr>
              <a:t>psychology: </a:t>
            </a:r>
            <a:r>
              <a:rPr lang="en-US" sz="1200" b="0" i="0" dirty="0">
                <a:solidFill>
                  <a:schemeClr val="dk1"/>
                </a:solidFill>
                <a:latin typeface="Calibri"/>
                <a:ea typeface="Calibri"/>
                <a:cs typeface="Calibri"/>
                <a:sym typeface="Calibri"/>
              </a:rPr>
              <a:t>I</a:t>
            </a:r>
            <a:r>
              <a:rPr lang="en-US" sz="1200" b="0" i="0" dirty="0" smtClean="0">
                <a:solidFill>
                  <a:schemeClr val="dk1"/>
                </a:solidFill>
                <a:latin typeface="Calibri"/>
                <a:ea typeface="Calibri"/>
                <a:cs typeface="Calibri"/>
                <a:sym typeface="Calibri"/>
              </a:rPr>
              <a:t>nvolves </a:t>
            </a:r>
            <a:r>
              <a:rPr lang="en-US" sz="1200" b="0" i="0" dirty="0">
                <a:solidFill>
                  <a:schemeClr val="dk1"/>
                </a:solidFill>
                <a:latin typeface="Calibri"/>
                <a:ea typeface="Calibri"/>
                <a:cs typeface="Calibri"/>
                <a:sym typeface="Calibri"/>
              </a:rPr>
              <a:t>taking known psychological theories and principles to solve problems being experienced within other areas or fields</a:t>
            </a:r>
            <a:endParaRPr dirty="0"/>
          </a:p>
          <a:p>
            <a:pPr marL="0" lvl="0" indent="0" algn="l" rtl="0">
              <a:spcBef>
                <a:spcPts val="0"/>
              </a:spcBef>
              <a:spcAft>
                <a:spcPts val="0"/>
              </a:spcAft>
              <a:buNone/>
            </a:pPr>
            <a:r>
              <a:rPr lang="en-US" sz="1200" b="0" i="0" dirty="0">
                <a:solidFill>
                  <a:schemeClr val="dk1"/>
                </a:solidFill>
                <a:latin typeface="Calibri"/>
                <a:ea typeface="Calibri"/>
                <a:cs typeface="Calibri"/>
                <a:sym typeface="Calibri"/>
              </a:rPr>
              <a:t>Many psychological studies on addiction reveal that the main cause of addiction is the stress factor. </a:t>
            </a:r>
            <a:endParaRPr sz="1200" b="0" i="0" dirty="0">
              <a:solidFill>
                <a:schemeClr val="dk1"/>
              </a:solidFill>
              <a:latin typeface="Calibri"/>
              <a:ea typeface="Calibri"/>
              <a:cs typeface="Calibri"/>
              <a:sym typeface="Calibri"/>
            </a:endParaRPr>
          </a:p>
          <a:p>
            <a:pPr marL="0" lvl="0" indent="0" algn="just" rtl="0">
              <a:lnSpc>
                <a:spcPct val="115000"/>
              </a:lnSpc>
              <a:spcBef>
                <a:spcPts val="0"/>
              </a:spcBef>
              <a:spcAft>
                <a:spcPts val="0"/>
              </a:spcAft>
              <a:buClr>
                <a:schemeClr val="dk1"/>
              </a:buClr>
              <a:buSzPts val="1100"/>
              <a:buFont typeface="Arial"/>
              <a:buNone/>
            </a:pPr>
            <a:endParaRPr sz="1800" dirty="0">
              <a:latin typeface="Arial"/>
              <a:ea typeface="Arial"/>
              <a:cs typeface="Arial"/>
              <a:sym typeface="Arial"/>
            </a:endParaRPr>
          </a:p>
          <a:p>
            <a:pPr marL="0" lvl="0" indent="0" algn="l" rtl="0">
              <a:spcBef>
                <a:spcPts val="0"/>
              </a:spcBef>
              <a:spcAft>
                <a:spcPts val="0"/>
              </a:spcAft>
              <a:buNone/>
            </a:pPr>
            <a:r>
              <a:rPr lang="en-US" dirty="0"/>
              <a:t/>
            </a:r>
            <a:br>
              <a:rPr lang="en-US" dirty="0"/>
            </a:br>
            <a:endParaRPr dirty="0"/>
          </a:p>
        </p:txBody>
      </p:sp>
      <p:sp>
        <p:nvSpPr>
          <p:cNvPr id="163" name="Google Shape;163;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Example: Child showing tantrums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77" name="Google Shape;177;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8731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40517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6411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546511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8591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01170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58625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944469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146356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641545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2663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marL="0" lvl="0" indent="0" algn="r" rtl="0">
              <a:spcBef>
                <a:spcPts val="0"/>
              </a:spcBef>
              <a:spcAft>
                <a:spcPts val="0"/>
              </a:spcAft>
              <a:buNone/>
            </a:pPr>
            <a:fld id="{00000000-1234-1234-1234-123412341234}"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67958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3"/>
          <p:cNvSpPr txBox="1">
            <a:spLocks noGrp="1"/>
          </p:cNvSpPr>
          <p:nvPr>
            <p:ph type="ctrTitle"/>
          </p:nvPr>
        </p:nvSpPr>
        <p:spPr>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accent1"/>
              </a:buClr>
              <a:buSzPts val="3600"/>
              <a:buFont typeface="Gill Sans"/>
              <a:buNone/>
            </a:pPr>
            <a:r>
              <a:rPr lang="en-US" dirty="0"/>
              <a:t>INTRODUCTION TO PSYCHOLOGY (WEEK 1)</a:t>
            </a:r>
            <a:endParaRPr dirty="0"/>
          </a:p>
        </p:txBody>
      </p:sp>
      <p:sp>
        <p:nvSpPr>
          <p:cNvPr id="101" name="Google Shape;101;p13"/>
          <p:cNvSpPr/>
          <p:nvPr/>
        </p:nvSpPr>
        <p:spPr>
          <a:xfrm>
            <a:off x="8405091" y="4960137"/>
            <a:ext cx="3380509" cy="17543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ym typeface="Gill Sans"/>
              </a:rPr>
              <a:t>BY: AQSA FAYYAZ </a:t>
            </a:r>
            <a:endParaRPr sz="1600" dirty="0"/>
          </a:p>
          <a:p>
            <a:pPr marL="0" marR="0" lvl="0" indent="0" algn="just" rtl="0">
              <a:spcBef>
                <a:spcPts val="0"/>
              </a:spcBef>
              <a:spcAft>
                <a:spcPts val="0"/>
              </a:spcAft>
              <a:buNone/>
            </a:pPr>
            <a:r>
              <a:rPr lang="en-US" sz="1800" dirty="0" smtClean="0">
                <a:solidFill>
                  <a:schemeClr val="tx1"/>
                </a:solidFill>
                <a:latin typeface="Gill Sans"/>
                <a:ea typeface="Gill Sans"/>
                <a:cs typeface="Gill Sans"/>
                <a:sym typeface="Gill Sans"/>
              </a:rPr>
              <a:t>Lecturer </a:t>
            </a:r>
          </a:p>
          <a:p>
            <a:pPr marL="0" marR="0" lvl="0" indent="0" algn="just" rtl="0">
              <a:spcBef>
                <a:spcPts val="0"/>
              </a:spcBef>
              <a:spcAft>
                <a:spcPts val="0"/>
              </a:spcAft>
              <a:buNone/>
            </a:pPr>
            <a:r>
              <a:rPr lang="en-US" sz="1800" dirty="0" smtClean="0">
                <a:solidFill>
                  <a:schemeClr val="tx1"/>
                </a:solidFill>
                <a:latin typeface="Gill Sans"/>
                <a:ea typeface="Gill Sans"/>
                <a:cs typeface="Gill Sans"/>
                <a:sym typeface="Gill Sans"/>
              </a:rPr>
              <a:t>(Science and Humanities)</a:t>
            </a:r>
          </a:p>
          <a:p>
            <a:pPr marL="0" marR="0" lvl="0" indent="0" algn="just" rtl="0">
              <a:spcBef>
                <a:spcPts val="0"/>
              </a:spcBef>
              <a:spcAft>
                <a:spcPts val="0"/>
              </a:spcAft>
              <a:buNone/>
            </a:pPr>
            <a:r>
              <a:rPr lang="en-US" sz="1800" dirty="0" smtClean="0">
                <a:solidFill>
                  <a:schemeClr val="tx1"/>
                </a:solidFill>
                <a:latin typeface="Gill Sans"/>
                <a:ea typeface="Gill Sans"/>
                <a:cs typeface="Gill Sans"/>
                <a:sym typeface="Gill Sans"/>
              </a:rPr>
              <a:t>FAST - National </a:t>
            </a:r>
            <a:r>
              <a:rPr lang="en-US" sz="1800" dirty="0">
                <a:solidFill>
                  <a:schemeClr val="tx1"/>
                </a:solidFill>
                <a:latin typeface="Gill Sans"/>
                <a:ea typeface="Gill Sans"/>
                <a:cs typeface="Gill Sans"/>
                <a:sym typeface="Gill Sans"/>
              </a:rPr>
              <a:t>U</a:t>
            </a:r>
            <a:r>
              <a:rPr lang="en-US" sz="1800" dirty="0" smtClean="0">
                <a:solidFill>
                  <a:schemeClr val="tx1"/>
                </a:solidFill>
                <a:latin typeface="Gill Sans"/>
                <a:ea typeface="Gill Sans"/>
                <a:cs typeface="Gill Sans"/>
                <a:sym typeface="Gill Sans"/>
              </a:rPr>
              <a:t>niversity of Computer &amp; Emerging Sciences</a:t>
            </a:r>
            <a:endParaRPr lang="en-US" dirty="0" smtClean="0">
              <a:solidFill>
                <a:schemeClr val="tx1"/>
              </a:solidFill>
            </a:endParaRPr>
          </a:p>
          <a:p>
            <a:pPr marL="0" marR="0" lvl="0" indent="0" algn="l" rtl="0">
              <a:spcBef>
                <a:spcPts val="0"/>
              </a:spcBef>
              <a:spcAft>
                <a:spcPts val="0"/>
              </a:spcAft>
              <a:buNone/>
            </a:pPr>
            <a:endParaRPr sz="1800" dirty="0">
              <a:solidFill>
                <a:schemeClr val="tx1"/>
              </a:solidFill>
              <a:latin typeface="Gill Sans"/>
              <a:ea typeface="Gill Sans"/>
              <a:cs typeface="Gill Sans"/>
              <a:sym typeface="Gill San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2"/>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n-US"/>
              <a:t>GOALS OF PSYCHOLOGY </a:t>
            </a:r>
            <a:endParaRPr/>
          </a:p>
        </p:txBody>
      </p:sp>
      <p:sp>
        <p:nvSpPr>
          <p:cNvPr id="180" name="Google Shape;180;p22"/>
          <p:cNvSpPr/>
          <p:nvPr/>
        </p:nvSpPr>
        <p:spPr>
          <a:xfrm>
            <a:off x="581192" y="3192249"/>
            <a:ext cx="1717288" cy="3171355"/>
          </a:xfrm>
          <a:prstGeom prst="rect">
            <a:avLst/>
          </a:prstGeom>
          <a:solidFill>
            <a:schemeClr val="accent1"/>
          </a:solidFill>
          <a:ln w="22225" cap="rnd" cmpd="sng">
            <a:solidFill>
              <a:srgbClr val="380E2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a:solidFill>
                  <a:schemeClr val="lt1"/>
                </a:solidFill>
                <a:latin typeface="Gill Sans"/>
                <a:ea typeface="Gill Sans"/>
                <a:cs typeface="Gill Sans"/>
                <a:sym typeface="Gill Sans"/>
              </a:rPr>
              <a:t>TO DESCRIBE</a:t>
            </a:r>
            <a:endParaRPr sz="1800">
              <a:solidFill>
                <a:schemeClr val="lt1"/>
              </a:solidFill>
              <a:latin typeface="Gill Sans"/>
              <a:ea typeface="Gill Sans"/>
              <a:cs typeface="Gill Sans"/>
              <a:sym typeface="Gill Sans"/>
            </a:endParaRPr>
          </a:p>
          <a:p>
            <a:pPr marL="0" marR="0" lvl="0" indent="0" algn="l" rtl="0">
              <a:spcBef>
                <a:spcPts val="0"/>
              </a:spcBef>
              <a:spcAft>
                <a:spcPts val="0"/>
              </a:spcAft>
              <a:buNone/>
            </a:pPr>
            <a:r>
              <a:rPr lang="en-US" sz="1800" b="1">
                <a:solidFill>
                  <a:schemeClr val="lt1"/>
                </a:solidFill>
                <a:latin typeface="Gill Sans"/>
                <a:ea typeface="Gill Sans"/>
                <a:cs typeface="Gill Sans"/>
                <a:sym typeface="Gill Sans"/>
              </a:rPr>
              <a:t>(</a:t>
            </a:r>
            <a:r>
              <a:rPr lang="en-US" sz="1800" b="1">
                <a:solidFill>
                  <a:srgbClr val="FF0000"/>
                </a:solidFill>
                <a:latin typeface="Gill Sans"/>
                <a:ea typeface="Gill Sans"/>
                <a:cs typeface="Gill Sans"/>
                <a:sym typeface="Gill Sans"/>
              </a:rPr>
              <a:t>What</a:t>
            </a:r>
            <a:r>
              <a:rPr lang="en-US" sz="1800" b="1">
                <a:solidFill>
                  <a:schemeClr val="lt1"/>
                </a:solidFill>
                <a:latin typeface="Gill Sans"/>
                <a:ea typeface="Gill Sans"/>
                <a:cs typeface="Gill Sans"/>
                <a:sym typeface="Gill Sans"/>
              </a:rPr>
              <a:t> is Happening?)</a:t>
            </a:r>
            <a:endParaRPr/>
          </a:p>
          <a:p>
            <a:pPr marL="0" marR="0" lvl="0" indent="0" algn="l" rtl="0">
              <a:spcBef>
                <a:spcPts val="0"/>
              </a:spcBef>
              <a:spcAft>
                <a:spcPts val="0"/>
              </a:spcAft>
              <a:buNone/>
            </a:pPr>
            <a:r>
              <a:rPr lang="en-US" sz="1800" b="1">
                <a:solidFill>
                  <a:schemeClr val="lt1"/>
                </a:solidFill>
                <a:latin typeface="Gill Sans"/>
                <a:ea typeface="Gill Sans"/>
                <a:cs typeface="Gill Sans"/>
                <a:sym typeface="Gill Sans"/>
              </a:rPr>
              <a:t> </a:t>
            </a:r>
            <a:endParaRPr/>
          </a:p>
          <a:p>
            <a:pPr marL="0" marR="0" lvl="0" indent="0" algn="l" rtl="0">
              <a:spcBef>
                <a:spcPts val="0"/>
              </a:spcBef>
              <a:spcAft>
                <a:spcPts val="0"/>
              </a:spcAft>
              <a:buNone/>
            </a:pPr>
            <a:r>
              <a:rPr lang="en-US" sz="1800">
                <a:solidFill>
                  <a:schemeClr val="lt1"/>
                </a:solidFill>
                <a:latin typeface="Gill Sans"/>
                <a:ea typeface="Gill Sans"/>
                <a:cs typeface="Gill Sans"/>
                <a:sym typeface="Gill Sans"/>
              </a:rPr>
              <a:t>- Observing a behavior and taking note of everything that is happening. </a:t>
            </a:r>
            <a:endParaRPr/>
          </a:p>
        </p:txBody>
      </p:sp>
      <p:sp>
        <p:nvSpPr>
          <p:cNvPr id="181" name="Google Shape;181;p22"/>
          <p:cNvSpPr/>
          <p:nvPr/>
        </p:nvSpPr>
        <p:spPr>
          <a:xfrm>
            <a:off x="3671696" y="3192250"/>
            <a:ext cx="1717288" cy="3171355"/>
          </a:xfrm>
          <a:prstGeom prst="rect">
            <a:avLst/>
          </a:prstGeom>
          <a:solidFill>
            <a:schemeClr val="accent1"/>
          </a:solidFill>
          <a:ln w="22225" cap="rnd" cmpd="sng">
            <a:solidFill>
              <a:srgbClr val="380E2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Gill Sans"/>
                <a:ea typeface="Gill Sans"/>
                <a:cs typeface="Gill Sans"/>
                <a:sym typeface="Gill Sans"/>
              </a:rPr>
              <a:t>TO EXPLAIN (</a:t>
            </a:r>
            <a:r>
              <a:rPr lang="en-US" sz="1800" b="1">
                <a:solidFill>
                  <a:srgbClr val="FF0000"/>
                </a:solidFill>
                <a:latin typeface="Gill Sans"/>
                <a:ea typeface="Gill Sans"/>
                <a:cs typeface="Gill Sans"/>
                <a:sym typeface="Gill Sans"/>
              </a:rPr>
              <a:t>Why</a:t>
            </a:r>
            <a:r>
              <a:rPr lang="en-US" sz="1800" b="1">
                <a:solidFill>
                  <a:schemeClr val="lt1"/>
                </a:solidFill>
                <a:latin typeface="Gill Sans"/>
                <a:ea typeface="Gill Sans"/>
                <a:cs typeface="Gill Sans"/>
                <a:sym typeface="Gill Sans"/>
              </a:rPr>
              <a:t> is it happening?)</a:t>
            </a:r>
            <a:endParaRPr/>
          </a:p>
          <a:p>
            <a:pPr marL="0" marR="0" lvl="0" indent="0" algn="ctr" rtl="0">
              <a:spcBef>
                <a:spcPts val="0"/>
              </a:spcBef>
              <a:spcAft>
                <a:spcPts val="0"/>
              </a:spcAft>
              <a:buNone/>
            </a:pPr>
            <a:endParaRPr sz="1800" b="1">
              <a:solidFill>
                <a:schemeClr val="lt1"/>
              </a:solidFill>
              <a:latin typeface="Gill Sans"/>
              <a:ea typeface="Gill Sans"/>
              <a:cs typeface="Gill Sans"/>
              <a:sym typeface="Gill Sans"/>
            </a:endParaRPr>
          </a:p>
          <a:p>
            <a:pPr marL="0" marR="0" lvl="0" indent="0" algn="ctr" rtl="0">
              <a:spcBef>
                <a:spcPts val="0"/>
              </a:spcBef>
              <a:spcAft>
                <a:spcPts val="0"/>
              </a:spcAft>
              <a:buNone/>
            </a:pPr>
            <a:r>
              <a:rPr lang="en-US" sz="1800" b="1">
                <a:solidFill>
                  <a:schemeClr val="lt1"/>
                </a:solidFill>
                <a:latin typeface="Gill Sans"/>
                <a:ea typeface="Gill Sans"/>
                <a:cs typeface="Gill Sans"/>
                <a:sym typeface="Gill Sans"/>
              </a:rPr>
              <a:t> </a:t>
            </a:r>
            <a:r>
              <a:rPr lang="en-US" sz="1800">
                <a:solidFill>
                  <a:schemeClr val="lt1"/>
                </a:solidFill>
                <a:latin typeface="Gill Sans"/>
                <a:ea typeface="Gill Sans"/>
                <a:cs typeface="Gill Sans"/>
                <a:sym typeface="Gill Sans"/>
              </a:rPr>
              <a:t>-Behavior is being understood by explaining it.</a:t>
            </a:r>
            <a:endParaRPr sz="1800">
              <a:solidFill>
                <a:schemeClr val="lt1"/>
              </a:solidFill>
              <a:latin typeface="Gill Sans"/>
              <a:ea typeface="Gill Sans"/>
              <a:cs typeface="Gill Sans"/>
              <a:sym typeface="Gill Sans"/>
            </a:endParaRPr>
          </a:p>
        </p:txBody>
      </p:sp>
      <p:sp>
        <p:nvSpPr>
          <p:cNvPr id="182" name="Google Shape;182;p22"/>
          <p:cNvSpPr/>
          <p:nvPr/>
        </p:nvSpPr>
        <p:spPr>
          <a:xfrm>
            <a:off x="6765670" y="3192252"/>
            <a:ext cx="1717288" cy="3171355"/>
          </a:xfrm>
          <a:prstGeom prst="rect">
            <a:avLst/>
          </a:prstGeom>
          <a:solidFill>
            <a:schemeClr val="accent1"/>
          </a:solidFill>
          <a:ln w="22225" cap="rnd" cmpd="sng">
            <a:solidFill>
              <a:srgbClr val="380E2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a:solidFill>
                  <a:schemeClr val="lt1"/>
                </a:solidFill>
                <a:latin typeface="Gill Sans"/>
                <a:ea typeface="Gill Sans"/>
                <a:cs typeface="Gill Sans"/>
                <a:sym typeface="Gill Sans"/>
              </a:rPr>
              <a:t>TO PREDICT (</a:t>
            </a:r>
            <a:r>
              <a:rPr lang="en-US" sz="1800" b="1">
                <a:solidFill>
                  <a:srgbClr val="FF0000"/>
                </a:solidFill>
                <a:latin typeface="Gill Sans"/>
                <a:ea typeface="Gill Sans"/>
                <a:cs typeface="Gill Sans"/>
                <a:sym typeface="Gill Sans"/>
              </a:rPr>
              <a:t>Will</a:t>
            </a:r>
            <a:r>
              <a:rPr lang="en-US" sz="1800" b="1">
                <a:solidFill>
                  <a:schemeClr val="lt1"/>
                </a:solidFill>
                <a:latin typeface="Gill Sans"/>
                <a:ea typeface="Gill Sans"/>
                <a:cs typeface="Gill Sans"/>
                <a:sym typeface="Gill Sans"/>
              </a:rPr>
              <a:t> it happen again?) </a:t>
            </a:r>
            <a:endParaRPr sz="1800" b="1">
              <a:solidFill>
                <a:schemeClr val="lt1"/>
              </a:solidFill>
              <a:latin typeface="Gill Sans"/>
              <a:ea typeface="Gill Sans"/>
              <a:cs typeface="Gill Sans"/>
              <a:sym typeface="Gill Sans"/>
            </a:endParaRPr>
          </a:p>
          <a:p>
            <a:pPr marL="0" marR="0" lvl="0" indent="0" algn="l" rtl="0">
              <a:spcBef>
                <a:spcPts val="0"/>
              </a:spcBef>
              <a:spcAft>
                <a:spcPts val="0"/>
              </a:spcAft>
              <a:buNone/>
            </a:pPr>
            <a:endParaRPr sz="1800" b="1">
              <a:solidFill>
                <a:schemeClr val="lt1"/>
              </a:solidFill>
              <a:latin typeface="Gill Sans"/>
              <a:ea typeface="Gill Sans"/>
              <a:cs typeface="Gill Sans"/>
              <a:sym typeface="Gill Sans"/>
            </a:endParaRPr>
          </a:p>
          <a:p>
            <a:pPr marL="0" marR="0" lvl="0" indent="0" algn="l" rtl="0">
              <a:spcBef>
                <a:spcPts val="0"/>
              </a:spcBef>
              <a:spcAft>
                <a:spcPts val="0"/>
              </a:spcAft>
              <a:buNone/>
            </a:pPr>
            <a:r>
              <a:rPr lang="en-US" sz="1800">
                <a:solidFill>
                  <a:schemeClr val="lt1"/>
                </a:solidFill>
                <a:latin typeface="Gill Sans"/>
                <a:ea typeface="Gill Sans"/>
                <a:cs typeface="Gill Sans"/>
                <a:sym typeface="Gill Sans"/>
              </a:rPr>
              <a:t>-Determining what will happen in the future </a:t>
            </a:r>
            <a:endParaRPr/>
          </a:p>
        </p:txBody>
      </p:sp>
      <p:sp>
        <p:nvSpPr>
          <p:cNvPr id="183" name="Google Shape;183;p22"/>
          <p:cNvSpPr/>
          <p:nvPr/>
        </p:nvSpPr>
        <p:spPr>
          <a:xfrm>
            <a:off x="9893520" y="3192252"/>
            <a:ext cx="1717288" cy="3171355"/>
          </a:xfrm>
          <a:prstGeom prst="rect">
            <a:avLst/>
          </a:prstGeom>
          <a:solidFill>
            <a:schemeClr val="accent1"/>
          </a:solidFill>
          <a:ln w="22225" cap="rnd" cmpd="sng">
            <a:solidFill>
              <a:srgbClr val="380E2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a:solidFill>
                  <a:schemeClr val="lt1"/>
                </a:solidFill>
                <a:latin typeface="Gill Sans"/>
                <a:ea typeface="Gill Sans"/>
                <a:cs typeface="Gill Sans"/>
                <a:sym typeface="Gill Sans"/>
              </a:rPr>
              <a:t>TO CONTROL (</a:t>
            </a:r>
            <a:r>
              <a:rPr lang="en-US" sz="1800" b="1">
                <a:solidFill>
                  <a:srgbClr val="FF0000"/>
                </a:solidFill>
                <a:latin typeface="Gill Sans"/>
                <a:ea typeface="Gill Sans"/>
                <a:cs typeface="Gill Sans"/>
                <a:sym typeface="Gill Sans"/>
              </a:rPr>
              <a:t>How</a:t>
            </a:r>
            <a:r>
              <a:rPr lang="en-US" sz="1800" b="1">
                <a:solidFill>
                  <a:schemeClr val="lt1"/>
                </a:solidFill>
                <a:latin typeface="Gill Sans"/>
                <a:ea typeface="Gill Sans"/>
                <a:cs typeface="Gill Sans"/>
                <a:sym typeface="Gill Sans"/>
              </a:rPr>
              <a:t> can it be changed?) </a:t>
            </a:r>
            <a:endParaRPr sz="1800" b="1">
              <a:solidFill>
                <a:schemeClr val="lt1"/>
              </a:solidFill>
              <a:latin typeface="Gill Sans"/>
              <a:ea typeface="Gill Sans"/>
              <a:cs typeface="Gill Sans"/>
              <a:sym typeface="Gill Sans"/>
            </a:endParaRPr>
          </a:p>
          <a:p>
            <a:pPr marL="0" marR="0" lvl="0" indent="0" algn="l" rtl="0">
              <a:spcBef>
                <a:spcPts val="0"/>
              </a:spcBef>
              <a:spcAft>
                <a:spcPts val="0"/>
              </a:spcAft>
              <a:buNone/>
            </a:pPr>
            <a:endParaRPr sz="1800" b="1">
              <a:solidFill>
                <a:schemeClr val="lt1"/>
              </a:solidFill>
              <a:latin typeface="Gill Sans"/>
              <a:ea typeface="Gill Sans"/>
              <a:cs typeface="Gill Sans"/>
              <a:sym typeface="Gill Sans"/>
            </a:endParaRPr>
          </a:p>
          <a:p>
            <a:pPr marL="0" marR="0" lvl="0" indent="0" algn="l" rtl="0">
              <a:spcBef>
                <a:spcPts val="0"/>
              </a:spcBef>
              <a:spcAft>
                <a:spcPts val="0"/>
              </a:spcAft>
              <a:buNone/>
            </a:pPr>
            <a:r>
              <a:rPr lang="en-US" sz="1800">
                <a:solidFill>
                  <a:schemeClr val="lt1"/>
                </a:solidFill>
                <a:latin typeface="Gill Sans"/>
                <a:ea typeface="Gill Sans"/>
                <a:cs typeface="Gill Sans"/>
                <a:sym typeface="Gill Sans"/>
              </a:rPr>
              <a:t>-To change a behavior from an undesirable one to a desirable one. </a:t>
            </a:r>
            <a:endParaRPr/>
          </a:p>
        </p:txBody>
      </p:sp>
      <p:pic>
        <p:nvPicPr>
          <p:cNvPr id="184" name="Google Shape;184;p22"/>
          <p:cNvPicPr preferRelativeResize="0"/>
          <p:nvPr/>
        </p:nvPicPr>
        <p:blipFill rotWithShape="1">
          <a:blip r:embed="rId3">
            <a:alphaModFix/>
          </a:blip>
          <a:srcRect/>
          <a:stretch/>
        </p:blipFill>
        <p:spPr>
          <a:xfrm>
            <a:off x="3538592" y="1973766"/>
            <a:ext cx="1849833" cy="1235091"/>
          </a:xfrm>
          <a:prstGeom prst="ellipse">
            <a:avLst/>
          </a:prstGeom>
          <a:noFill/>
          <a:ln>
            <a:noFill/>
          </a:ln>
        </p:spPr>
      </p:pic>
      <p:pic>
        <p:nvPicPr>
          <p:cNvPr id="185" name="Google Shape;185;p22"/>
          <p:cNvPicPr preferRelativeResize="0"/>
          <p:nvPr/>
        </p:nvPicPr>
        <p:blipFill rotWithShape="1">
          <a:blip r:embed="rId4">
            <a:alphaModFix/>
          </a:blip>
          <a:srcRect/>
          <a:stretch/>
        </p:blipFill>
        <p:spPr>
          <a:xfrm>
            <a:off x="512670" y="1878863"/>
            <a:ext cx="1854331" cy="1329996"/>
          </a:xfrm>
          <a:prstGeom prst="ellipse">
            <a:avLst/>
          </a:prstGeom>
          <a:noFill/>
          <a:ln>
            <a:noFill/>
          </a:ln>
        </p:spPr>
      </p:pic>
      <p:pic>
        <p:nvPicPr>
          <p:cNvPr id="186" name="Google Shape;186;p22"/>
          <p:cNvPicPr preferRelativeResize="0"/>
          <p:nvPr/>
        </p:nvPicPr>
        <p:blipFill rotWithShape="1">
          <a:blip r:embed="rId5">
            <a:alphaModFix/>
          </a:blip>
          <a:srcRect/>
          <a:stretch/>
        </p:blipFill>
        <p:spPr>
          <a:xfrm>
            <a:off x="6765670" y="1878862"/>
            <a:ext cx="1935637" cy="1313389"/>
          </a:xfrm>
          <a:prstGeom prst="ellipse">
            <a:avLst/>
          </a:prstGeom>
          <a:noFill/>
          <a:ln>
            <a:noFill/>
          </a:ln>
        </p:spPr>
      </p:pic>
      <p:pic>
        <p:nvPicPr>
          <p:cNvPr id="187" name="Google Shape;187;p22"/>
          <p:cNvPicPr preferRelativeResize="0"/>
          <p:nvPr/>
        </p:nvPicPr>
        <p:blipFill rotWithShape="1">
          <a:blip r:embed="rId6">
            <a:alphaModFix/>
          </a:blip>
          <a:srcRect/>
          <a:stretch/>
        </p:blipFill>
        <p:spPr>
          <a:xfrm>
            <a:off x="9893520" y="1872616"/>
            <a:ext cx="1717288" cy="1325880"/>
          </a:xfrm>
          <a:prstGeom prst="ellipse">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3"/>
          <p:cNvSpPr txBox="1">
            <a:spLocks noGrp="1"/>
          </p:cNvSpPr>
          <p:nvPr>
            <p:ph type="title"/>
          </p:nvPr>
        </p:nvSpPr>
        <p:spPr>
          <a:xfrm>
            <a:off x="770128" y="0"/>
            <a:ext cx="9720072" cy="149961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n-US" dirty="0"/>
              <a:t>CONT.…</a:t>
            </a:r>
            <a:endParaRPr dirty="0"/>
          </a:p>
        </p:txBody>
      </p:sp>
      <p:sp>
        <p:nvSpPr>
          <p:cNvPr id="193" name="Google Shape;193;p23"/>
          <p:cNvSpPr txBox="1">
            <a:spLocks noGrp="1"/>
          </p:cNvSpPr>
          <p:nvPr>
            <p:ph idx="1"/>
          </p:nvPr>
        </p:nvSpPr>
        <p:spPr>
          <a:xfrm>
            <a:off x="581192" y="1499616"/>
            <a:ext cx="11029615" cy="4901184"/>
          </a:xfrm>
          <a:prstGeom prst="rect">
            <a:avLst/>
          </a:prstGeom>
          <a:solidFill>
            <a:schemeClr val="accent4">
              <a:lumMod val="40000"/>
              <a:lumOff val="60000"/>
            </a:schemeClr>
          </a:solidFill>
          <a:ln>
            <a:noFill/>
          </a:ln>
        </p:spPr>
        <p:txBody>
          <a:bodyPr spcFirstLastPara="1" wrap="square" lIns="91425" tIns="45700" rIns="91425" bIns="45700" anchor="ctr" anchorCtr="0">
            <a:normAutofit/>
          </a:bodyPr>
          <a:lstStyle/>
          <a:p>
            <a:pPr marL="306000" lvl="0" indent="-306000" algn="just" rtl="0">
              <a:spcBef>
                <a:spcPts val="0"/>
              </a:spcBef>
              <a:spcAft>
                <a:spcPts val="0"/>
              </a:spcAft>
              <a:buSzPts val="2208"/>
              <a:buChar char="◼"/>
            </a:pPr>
            <a:r>
              <a:rPr lang="en-US" sz="2400" dirty="0">
                <a:solidFill>
                  <a:srgbClr val="FF0000"/>
                </a:solidFill>
              </a:rPr>
              <a:t>To describe what is an organism doing</a:t>
            </a:r>
            <a:r>
              <a:rPr lang="en-US" sz="2400" dirty="0" smtClean="0">
                <a:solidFill>
                  <a:schemeClr val="dk1"/>
                </a:solidFill>
              </a:rPr>
              <a:t>?</a:t>
            </a:r>
          </a:p>
          <a:p>
            <a:pPr marL="0" lvl="0" indent="0" algn="just">
              <a:spcBef>
                <a:spcPts val="0"/>
              </a:spcBef>
              <a:spcAft>
                <a:spcPts val="0"/>
              </a:spcAft>
              <a:buSzPts val="2208"/>
              <a:buNone/>
            </a:pPr>
            <a:r>
              <a:rPr lang="en-US" sz="2400" dirty="0"/>
              <a:t>Documenting the symptoms and behaviors associated with anxiety </a:t>
            </a:r>
            <a:r>
              <a:rPr lang="en-US" sz="2400" dirty="0" smtClean="0"/>
              <a:t>disorders</a:t>
            </a:r>
            <a:r>
              <a:rPr lang="en-US" sz="2400" dirty="0"/>
              <a:t>.</a:t>
            </a:r>
            <a:endParaRPr sz="2400" dirty="0">
              <a:solidFill>
                <a:schemeClr val="dk1"/>
              </a:solidFill>
            </a:endParaRPr>
          </a:p>
          <a:p>
            <a:pPr marL="306000" lvl="0" indent="-306000" algn="just" rtl="0">
              <a:spcBef>
                <a:spcPts val="1080"/>
              </a:spcBef>
              <a:spcAft>
                <a:spcPts val="0"/>
              </a:spcAft>
              <a:buSzPts val="2208"/>
              <a:buChar char="◼"/>
            </a:pPr>
            <a:r>
              <a:rPr lang="en-US" sz="2400" dirty="0">
                <a:solidFill>
                  <a:srgbClr val="FF0000"/>
                </a:solidFill>
              </a:rPr>
              <a:t>To explain and understand why organism behave in certain ways</a:t>
            </a:r>
            <a:r>
              <a:rPr lang="en-US" sz="2400" dirty="0" smtClean="0">
                <a:solidFill>
                  <a:srgbClr val="FF0000"/>
                </a:solidFill>
              </a:rPr>
              <a:t>?</a:t>
            </a:r>
          </a:p>
          <a:p>
            <a:pPr marL="0" lvl="0" indent="0" algn="just">
              <a:spcBef>
                <a:spcPts val="1080"/>
              </a:spcBef>
              <a:spcAft>
                <a:spcPts val="0"/>
              </a:spcAft>
              <a:buSzPts val="2208"/>
              <a:buNone/>
            </a:pPr>
            <a:r>
              <a:rPr lang="en-US" sz="2400" dirty="0"/>
              <a:t>Investigating how genetic, environmental, and cognitive factors contribute to the development of </a:t>
            </a:r>
            <a:r>
              <a:rPr lang="en-US" sz="2400" dirty="0" smtClean="0"/>
              <a:t>depression</a:t>
            </a:r>
            <a:r>
              <a:rPr lang="en-US" sz="2400" dirty="0"/>
              <a:t>.</a:t>
            </a:r>
            <a:endParaRPr sz="2400" dirty="0">
              <a:solidFill>
                <a:schemeClr val="dk1"/>
              </a:solidFill>
            </a:endParaRPr>
          </a:p>
          <a:p>
            <a:pPr marL="306000" lvl="0" indent="-306000" algn="just" rtl="0">
              <a:spcBef>
                <a:spcPts val="1080"/>
              </a:spcBef>
              <a:spcAft>
                <a:spcPts val="0"/>
              </a:spcAft>
              <a:buSzPts val="2208"/>
              <a:buChar char="◼"/>
            </a:pPr>
            <a:r>
              <a:rPr lang="en-US" sz="2400" dirty="0">
                <a:solidFill>
                  <a:srgbClr val="FF0000"/>
                </a:solidFill>
              </a:rPr>
              <a:t>To predict how organism will behave in the </a:t>
            </a:r>
            <a:r>
              <a:rPr lang="en-US" sz="2400" dirty="0" smtClean="0">
                <a:solidFill>
                  <a:srgbClr val="FF0000"/>
                </a:solidFill>
              </a:rPr>
              <a:t>future?</a:t>
            </a:r>
            <a:endParaRPr lang="en-US" sz="2400" dirty="0">
              <a:solidFill>
                <a:srgbClr val="FF0000"/>
              </a:solidFill>
            </a:endParaRPr>
          </a:p>
          <a:p>
            <a:pPr marL="0" lvl="0" indent="0" algn="just" rtl="0">
              <a:spcBef>
                <a:spcPts val="1080"/>
              </a:spcBef>
              <a:spcAft>
                <a:spcPts val="0"/>
              </a:spcAft>
              <a:buSzPts val="2208"/>
              <a:buNone/>
            </a:pPr>
            <a:r>
              <a:rPr lang="en-US" sz="2400" dirty="0" smtClean="0"/>
              <a:t>Predicting </a:t>
            </a:r>
            <a:r>
              <a:rPr lang="en-US" sz="2400" dirty="0"/>
              <a:t>how a person with high stress levels might react to future stressors based on past behaviors and coping mechanisms.</a:t>
            </a:r>
            <a:endParaRPr sz="2400" dirty="0">
              <a:solidFill>
                <a:schemeClr val="dk1"/>
              </a:solidFill>
            </a:endParaRPr>
          </a:p>
          <a:p>
            <a:pPr marL="306000" lvl="0" indent="-306000" algn="just" rtl="0">
              <a:spcBef>
                <a:spcPts val="1080"/>
              </a:spcBef>
              <a:spcAft>
                <a:spcPts val="0"/>
              </a:spcAft>
              <a:buSzPts val="2208"/>
              <a:buChar char="◼"/>
            </a:pPr>
            <a:r>
              <a:rPr lang="en-US" sz="2400" dirty="0">
                <a:solidFill>
                  <a:srgbClr val="FF0000"/>
                </a:solidFill>
              </a:rPr>
              <a:t>To control behavior or to modify the particular behavior</a:t>
            </a:r>
            <a:r>
              <a:rPr lang="en-US" sz="2400" dirty="0" smtClean="0">
                <a:solidFill>
                  <a:srgbClr val="FF0000"/>
                </a:solidFill>
              </a:rPr>
              <a:t>?</a:t>
            </a:r>
          </a:p>
          <a:p>
            <a:pPr marL="0" lvl="0" indent="0" algn="just">
              <a:spcBef>
                <a:spcPts val="1080"/>
              </a:spcBef>
              <a:spcAft>
                <a:spcPts val="0"/>
              </a:spcAft>
              <a:buSzPts val="2208"/>
              <a:buNone/>
            </a:pPr>
            <a:r>
              <a:rPr lang="en-US" sz="2400" dirty="0"/>
              <a:t>Designing and applying therapeutic techniques to help individuals manage anxiety or developing educational programs to enhance learning and memory.</a:t>
            </a:r>
            <a:endParaRPr sz="2400" dirty="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4"/>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n-US"/>
              <a:t>KEY DEBATES IN PSYCHOLOGY</a:t>
            </a:r>
            <a:endParaRPr/>
          </a:p>
        </p:txBody>
      </p:sp>
      <p:sp>
        <p:nvSpPr>
          <p:cNvPr id="199" name="Google Shape;199;p24"/>
          <p:cNvSpPr txBox="1">
            <a:spLocks noGrp="1"/>
          </p:cNvSpPr>
          <p:nvPr>
            <p:ph idx="1"/>
          </p:nvPr>
        </p:nvSpPr>
        <p:spPr>
          <a:xfrm>
            <a:off x="1024128" y="2286000"/>
            <a:ext cx="10290417" cy="4023360"/>
          </a:xfrm>
          <a:prstGeom prst="rect">
            <a:avLst/>
          </a:prstGeom>
          <a:noFill/>
          <a:ln>
            <a:noFill/>
          </a:ln>
        </p:spPr>
        <p:txBody>
          <a:bodyPr spcFirstLastPara="1" wrap="square" lIns="91425" tIns="45700" rIns="91425" bIns="45700" anchor="ctr" anchorCtr="0">
            <a:normAutofit lnSpcReduction="10000"/>
          </a:bodyPr>
          <a:lstStyle/>
          <a:p>
            <a:pPr marL="457200" lvl="0" indent="-457200" algn="just" rtl="0">
              <a:spcBef>
                <a:spcPts val="0"/>
              </a:spcBef>
              <a:spcAft>
                <a:spcPts val="0"/>
              </a:spcAft>
              <a:buSzPts val="2208"/>
              <a:buFont typeface="Gill Sans"/>
              <a:buAutoNum type="arabicPeriod"/>
            </a:pPr>
            <a:r>
              <a:rPr lang="en-US" sz="2400" dirty="0">
                <a:solidFill>
                  <a:schemeClr val="dk1"/>
                </a:solidFill>
                <a:latin typeface="Gill Sans"/>
                <a:ea typeface="Gill Sans"/>
                <a:cs typeface="Gill Sans"/>
                <a:sym typeface="Gill Sans"/>
              </a:rPr>
              <a:t>Nature vs. Nurture</a:t>
            </a:r>
            <a:endParaRPr dirty="0"/>
          </a:p>
          <a:p>
            <a:pPr marL="457200" lvl="0" indent="-457200" algn="just" rtl="0">
              <a:spcBef>
                <a:spcPts val="1080"/>
              </a:spcBef>
              <a:spcAft>
                <a:spcPts val="0"/>
              </a:spcAft>
              <a:buSzPts val="2208"/>
              <a:buFont typeface="Gill Sans"/>
              <a:buAutoNum type="arabicPeriod"/>
            </a:pPr>
            <a:r>
              <a:rPr lang="en-US" sz="2400" dirty="0">
                <a:solidFill>
                  <a:schemeClr val="dk1"/>
                </a:solidFill>
                <a:latin typeface="Gill Sans"/>
                <a:ea typeface="Gill Sans"/>
                <a:cs typeface="Gill Sans"/>
                <a:sym typeface="Gill Sans"/>
              </a:rPr>
              <a:t>Conscious vs. Unconscious Mind</a:t>
            </a:r>
            <a:endParaRPr dirty="0"/>
          </a:p>
          <a:p>
            <a:pPr marL="457200" lvl="0" indent="-457200" algn="just" rtl="0">
              <a:spcBef>
                <a:spcPts val="1080"/>
              </a:spcBef>
              <a:spcAft>
                <a:spcPts val="0"/>
              </a:spcAft>
              <a:buSzPts val="2208"/>
              <a:buFont typeface="Gill Sans"/>
              <a:buAutoNum type="arabicPeriod"/>
            </a:pPr>
            <a:r>
              <a:rPr lang="en-US" sz="2400" dirty="0">
                <a:solidFill>
                  <a:schemeClr val="dk1"/>
                </a:solidFill>
                <a:latin typeface="Gill Sans"/>
                <a:ea typeface="Gill Sans"/>
                <a:cs typeface="Gill Sans"/>
                <a:sym typeface="Gill Sans"/>
              </a:rPr>
              <a:t>Observable behavior vs. internal mental Processes</a:t>
            </a:r>
            <a:endParaRPr dirty="0"/>
          </a:p>
          <a:p>
            <a:pPr marL="457200" lvl="0" indent="-457200" algn="just" rtl="0">
              <a:spcBef>
                <a:spcPts val="1080"/>
              </a:spcBef>
              <a:spcAft>
                <a:spcPts val="0"/>
              </a:spcAft>
              <a:buSzPts val="2208"/>
              <a:buFont typeface="Gill Sans"/>
              <a:buAutoNum type="arabicPeriod"/>
            </a:pPr>
            <a:r>
              <a:rPr lang="en-US" sz="2400" dirty="0">
                <a:solidFill>
                  <a:schemeClr val="dk1"/>
                </a:solidFill>
                <a:latin typeface="Gill Sans"/>
                <a:ea typeface="Gill Sans"/>
                <a:cs typeface="Gill Sans"/>
                <a:sym typeface="Gill Sans"/>
              </a:rPr>
              <a:t>Free will vs. determinism</a:t>
            </a:r>
            <a:endParaRPr dirty="0"/>
          </a:p>
          <a:p>
            <a:pPr marL="457200" lvl="0" indent="-457200" algn="just" rtl="0">
              <a:spcBef>
                <a:spcPts val="1080"/>
              </a:spcBef>
              <a:spcAft>
                <a:spcPts val="0"/>
              </a:spcAft>
              <a:buSzPts val="2208"/>
              <a:buFont typeface="Gill Sans"/>
              <a:buAutoNum type="arabicPeriod"/>
            </a:pPr>
            <a:r>
              <a:rPr lang="en-US" sz="2400" dirty="0">
                <a:solidFill>
                  <a:schemeClr val="dk1"/>
                </a:solidFill>
                <a:latin typeface="Gill Sans"/>
                <a:ea typeface="Gill Sans"/>
                <a:cs typeface="Gill Sans"/>
                <a:sym typeface="Gill Sans"/>
              </a:rPr>
              <a:t>Individual Differences vs. universal </a:t>
            </a:r>
            <a:r>
              <a:rPr lang="en-US" sz="2400" dirty="0" smtClean="0">
                <a:solidFill>
                  <a:schemeClr val="dk1"/>
                </a:solidFill>
                <a:latin typeface="Gill Sans"/>
                <a:ea typeface="Gill Sans"/>
                <a:cs typeface="Gill Sans"/>
                <a:sym typeface="Gill Sans"/>
              </a:rPr>
              <a:t>Principles</a:t>
            </a:r>
          </a:p>
          <a:p>
            <a:pPr marL="457200" lvl="0" indent="-457200" algn="just">
              <a:spcBef>
                <a:spcPts val="1080"/>
              </a:spcBef>
              <a:spcAft>
                <a:spcPts val="0"/>
              </a:spcAft>
              <a:buSzPts val="2208"/>
              <a:buFont typeface="Gill Sans"/>
              <a:buAutoNum type="arabicPeriod"/>
            </a:pPr>
            <a:r>
              <a:rPr lang="en-US" sz="2400" dirty="0">
                <a:solidFill>
                  <a:schemeClr val="dk1"/>
                </a:solidFill>
                <a:latin typeface="Gill Sans"/>
                <a:ea typeface="Gill Sans"/>
                <a:cs typeface="Gill Sans"/>
                <a:sym typeface="Gill Sans"/>
              </a:rPr>
              <a:t>General Intelligence (g) vs. Multiple </a:t>
            </a:r>
            <a:r>
              <a:rPr lang="en-US" sz="2400" dirty="0" smtClean="0">
                <a:solidFill>
                  <a:schemeClr val="dk1"/>
                </a:solidFill>
                <a:latin typeface="Gill Sans"/>
                <a:ea typeface="Gill Sans"/>
                <a:cs typeface="Gill Sans"/>
                <a:sym typeface="Gill Sans"/>
              </a:rPr>
              <a:t>Intelligences</a:t>
            </a:r>
          </a:p>
          <a:p>
            <a:pPr marL="457200" lvl="0" indent="-316992" algn="just" rtl="0">
              <a:spcBef>
                <a:spcPts val="1080"/>
              </a:spcBef>
              <a:spcAft>
                <a:spcPts val="0"/>
              </a:spcAft>
              <a:buSzPts val="2208"/>
              <a:buFont typeface="Gill Sans"/>
              <a:buNone/>
            </a:pPr>
            <a:endParaRPr sz="2400" dirty="0">
              <a:solidFill>
                <a:schemeClr val="dk1"/>
              </a:solidFill>
              <a:latin typeface="Gill Sans"/>
              <a:ea typeface="Gill Sans"/>
              <a:cs typeface="Gill Sans"/>
              <a:sym typeface="Gill Sans"/>
            </a:endParaRPr>
          </a:p>
          <a:p>
            <a:pPr marL="306000" lvl="0" indent="-306000" algn="just" rtl="0">
              <a:spcBef>
                <a:spcPts val="1080"/>
              </a:spcBef>
              <a:spcAft>
                <a:spcPts val="0"/>
              </a:spcAft>
              <a:buSzPts val="2208"/>
              <a:buFont typeface="Noto Sans Symbols"/>
              <a:buChar char="❖"/>
            </a:pPr>
            <a:r>
              <a:rPr lang="en-US" sz="2400" dirty="0">
                <a:solidFill>
                  <a:schemeClr val="dk1"/>
                </a:solidFill>
                <a:latin typeface="Gill Sans"/>
                <a:ea typeface="Gill Sans"/>
                <a:cs typeface="Gill Sans"/>
                <a:sym typeface="Gill Sans"/>
              </a:rPr>
              <a:t>These key debates are used to understand how culture, ethnicity, and race influence behavior.</a:t>
            </a:r>
            <a:endParaRPr sz="2400" dirty="0">
              <a:solidFill>
                <a:schemeClr val="dk1"/>
              </a:solidFill>
              <a:latin typeface="Gill Sans"/>
              <a:ea typeface="Gill Sans"/>
              <a:cs typeface="Gill Sans"/>
              <a:sym typeface="Gill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5"/>
          <p:cNvSpPr txBox="1">
            <a:spLocks noGrp="1"/>
          </p:cNvSpPr>
          <p:nvPr>
            <p:ph type="title"/>
          </p:nvPr>
        </p:nvSpPr>
        <p:spPr>
          <a:xfrm>
            <a:off x="840509" y="1274905"/>
            <a:ext cx="10553920" cy="461382"/>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ct val="100000"/>
              <a:buFont typeface="Gill Sans"/>
              <a:buNone/>
            </a:pPr>
            <a:r>
              <a:rPr lang="en-US" sz="4400" b="1" dirty="0"/>
              <a:t/>
            </a:r>
            <a:br>
              <a:rPr lang="en-US" sz="4400" b="1" dirty="0"/>
            </a:br>
            <a:r>
              <a:rPr lang="en-US" sz="4400" b="1" dirty="0"/>
              <a:t>1. NATURE VS NURTURE</a:t>
            </a:r>
            <a:endParaRPr sz="4400" b="1" dirty="0"/>
          </a:p>
        </p:txBody>
      </p:sp>
      <p:sp>
        <p:nvSpPr>
          <p:cNvPr id="205" name="Google Shape;205;p25"/>
          <p:cNvSpPr txBox="1">
            <a:spLocks noGrp="1"/>
          </p:cNvSpPr>
          <p:nvPr>
            <p:ph idx="1"/>
          </p:nvPr>
        </p:nvSpPr>
        <p:spPr>
          <a:xfrm>
            <a:off x="581192" y="2180496"/>
            <a:ext cx="6207535" cy="3678303"/>
          </a:xfrm>
          <a:prstGeom prst="rect">
            <a:avLst/>
          </a:prstGeom>
          <a:noFill/>
          <a:ln>
            <a:noFill/>
          </a:ln>
        </p:spPr>
        <p:txBody>
          <a:bodyPr spcFirstLastPara="1" wrap="square" lIns="91425" tIns="45700" rIns="91425" bIns="45700" anchor="ctr" anchorCtr="0">
            <a:noAutofit/>
          </a:bodyPr>
          <a:lstStyle/>
          <a:p>
            <a:pPr marL="306000" lvl="0" indent="-306000" algn="just" rtl="0">
              <a:spcBef>
                <a:spcPts val="0"/>
              </a:spcBef>
              <a:spcAft>
                <a:spcPts val="0"/>
              </a:spcAft>
              <a:buSzPts val="1840"/>
              <a:buChar char="◼"/>
            </a:pPr>
            <a:r>
              <a:rPr lang="en-US" sz="2400" dirty="0">
                <a:solidFill>
                  <a:schemeClr val="dk1"/>
                </a:solidFill>
              </a:rPr>
              <a:t>Heredity vs environment</a:t>
            </a:r>
            <a:endParaRPr sz="2400" dirty="0"/>
          </a:p>
          <a:p>
            <a:pPr marL="306000" lvl="0" indent="-306000" algn="just" rtl="0">
              <a:spcBef>
                <a:spcPts val="1000"/>
              </a:spcBef>
              <a:spcAft>
                <a:spcPts val="0"/>
              </a:spcAft>
              <a:buSzPts val="1840"/>
              <a:buFont typeface="Noto Sans Symbols"/>
              <a:buChar char="❖"/>
            </a:pPr>
            <a:r>
              <a:rPr lang="en-US" sz="2400" dirty="0">
                <a:solidFill>
                  <a:schemeClr val="dk1"/>
                </a:solidFill>
              </a:rPr>
              <a:t>How much people's behavior is due to their genetically determined nature </a:t>
            </a:r>
            <a:endParaRPr sz="2400" dirty="0">
              <a:solidFill>
                <a:schemeClr val="dk1"/>
              </a:solidFill>
            </a:endParaRPr>
          </a:p>
          <a:p>
            <a:pPr marL="0" lvl="0" indent="0" algn="just" rtl="0">
              <a:spcBef>
                <a:spcPts val="1000"/>
              </a:spcBef>
              <a:spcAft>
                <a:spcPts val="0"/>
              </a:spcAft>
              <a:buSzPts val="1840"/>
              <a:buNone/>
            </a:pPr>
            <a:r>
              <a:rPr lang="en-US" sz="2400" dirty="0">
                <a:solidFill>
                  <a:schemeClr val="dk1"/>
                </a:solidFill>
              </a:rPr>
              <a:t>                                      </a:t>
            </a:r>
            <a:r>
              <a:rPr lang="en-US" sz="2400" b="1" dirty="0">
                <a:solidFill>
                  <a:schemeClr val="dk1"/>
                </a:solidFill>
              </a:rPr>
              <a:t>VS</a:t>
            </a:r>
            <a:endParaRPr sz="2400" b="1" dirty="0">
              <a:solidFill>
                <a:schemeClr val="dk1"/>
              </a:solidFill>
            </a:endParaRPr>
          </a:p>
          <a:p>
            <a:pPr marL="306000" lvl="0" indent="-306000" algn="just" rtl="0">
              <a:spcBef>
                <a:spcPts val="1000"/>
              </a:spcBef>
              <a:spcAft>
                <a:spcPts val="0"/>
              </a:spcAft>
              <a:buSzPts val="1840"/>
              <a:buFont typeface="Noto Sans Symbols"/>
              <a:buChar char="❖"/>
            </a:pPr>
            <a:r>
              <a:rPr lang="en-US" sz="2400" dirty="0">
                <a:solidFill>
                  <a:schemeClr val="dk1"/>
                </a:solidFill>
              </a:rPr>
              <a:t>How much is due to the influences of the physical and social environment in which a child is </a:t>
            </a:r>
            <a:r>
              <a:rPr lang="en-US" sz="2400" dirty="0" smtClean="0">
                <a:solidFill>
                  <a:schemeClr val="dk1"/>
                </a:solidFill>
              </a:rPr>
              <a:t>raised</a:t>
            </a:r>
            <a:endParaRPr lang="en-US" sz="2400" dirty="0" smtClean="0"/>
          </a:p>
          <a:p>
            <a:pPr marL="306000" lvl="0" indent="-200844" algn="just" rtl="0">
              <a:spcBef>
                <a:spcPts val="960"/>
              </a:spcBef>
              <a:spcAft>
                <a:spcPts val="0"/>
              </a:spcAft>
              <a:buSzPts val="1656"/>
              <a:buNone/>
            </a:pPr>
            <a:endParaRPr lang="en-US" sz="2400" dirty="0"/>
          </a:p>
          <a:p>
            <a:pPr marL="306000" lvl="0" indent="-200844" algn="just">
              <a:spcBef>
                <a:spcPts val="960"/>
              </a:spcBef>
              <a:spcAft>
                <a:spcPts val="0"/>
              </a:spcAft>
              <a:buSzPts val="1656"/>
              <a:buNone/>
            </a:pPr>
            <a:r>
              <a:rPr lang="en-US" sz="2400" dirty="0" smtClean="0"/>
              <a:t>E.g.: </a:t>
            </a:r>
            <a:r>
              <a:rPr lang="en-US" sz="2400" dirty="0"/>
              <a:t>Intelligence, Personality Traits, Mental Health Disorders, Language Acquisition, Aggression</a:t>
            </a:r>
            <a:endParaRPr sz="2400" dirty="0"/>
          </a:p>
        </p:txBody>
      </p:sp>
      <p:pic>
        <p:nvPicPr>
          <p:cNvPr id="2" name="Picture 1"/>
          <p:cNvPicPr>
            <a:picLocks noChangeAspect="1"/>
          </p:cNvPicPr>
          <p:nvPr/>
        </p:nvPicPr>
        <p:blipFill>
          <a:blip r:embed="rId3"/>
          <a:stretch>
            <a:fillRect/>
          </a:stretch>
        </p:blipFill>
        <p:spPr>
          <a:xfrm>
            <a:off x="6881092" y="1087120"/>
            <a:ext cx="4941454" cy="49682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6"/>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n-US" b="1" dirty="0"/>
              <a:t>2. CONSCIOUS VS. UNCONSCIOUS MIND</a:t>
            </a:r>
            <a:endParaRPr b="1" dirty="0"/>
          </a:p>
        </p:txBody>
      </p:sp>
      <p:sp>
        <p:nvSpPr>
          <p:cNvPr id="212" name="Google Shape;212;p26"/>
          <p:cNvSpPr txBox="1">
            <a:spLocks noGrp="1"/>
          </p:cNvSpPr>
          <p:nvPr>
            <p:ph idx="1"/>
          </p:nvPr>
        </p:nvSpPr>
        <p:spPr>
          <a:xfrm>
            <a:off x="581192" y="2180496"/>
            <a:ext cx="5270968" cy="4403184"/>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1840"/>
              <a:buNone/>
            </a:pPr>
            <a:r>
              <a:rPr lang="en-US" sz="2400" dirty="0">
                <a:solidFill>
                  <a:schemeClr val="dk1"/>
                </a:solidFill>
                <a:latin typeface="Gill Sans"/>
                <a:ea typeface="Gill Sans"/>
                <a:cs typeface="Gill Sans"/>
                <a:sym typeface="Gill Sans"/>
              </a:rPr>
              <a:t>How much of our behavior is produced by forces of which we are fully aware</a:t>
            </a:r>
            <a:endParaRPr sz="2400" dirty="0"/>
          </a:p>
          <a:p>
            <a:pPr marL="0" lvl="0" indent="0" algn="ctr" rtl="0">
              <a:spcBef>
                <a:spcPts val="1000"/>
              </a:spcBef>
              <a:spcAft>
                <a:spcPts val="0"/>
              </a:spcAft>
              <a:buSzPts val="1840"/>
              <a:buNone/>
            </a:pPr>
            <a:r>
              <a:rPr lang="en-US" sz="2400" b="1" dirty="0">
                <a:solidFill>
                  <a:schemeClr val="dk1"/>
                </a:solidFill>
                <a:latin typeface="Gill Sans"/>
                <a:ea typeface="Gill Sans"/>
                <a:cs typeface="Gill Sans"/>
                <a:sym typeface="Gill Sans"/>
              </a:rPr>
              <a:t>and </a:t>
            </a:r>
            <a:endParaRPr sz="2400" dirty="0"/>
          </a:p>
          <a:p>
            <a:pPr marL="0" lvl="0" indent="0" algn="just" rtl="0">
              <a:spcBef>
                <a:spcPts val="1000"/>
              </a:spcBef>
              <a:spcAft>
                <a:spcPts val="0"/>
              </a:spcAft>
              <a:buSzPts val="1840"/>
              <a:buNone/>
            </a:pPr>
            <a:r>
              <a:rPr lang="en-US" sz="2400" dirty="0">
                <a:solidFill>
                  <a:schemeClr val="dk1"/>
                </a:solidFill>
                <a:latin typeface="Gill Sans"/>
                <a:ea typeface="Gill Sans"/>
                <a:cs typeface="Gill Sans"/>
                <a:sym typeface="Gill Sans"/>
              </a:rPr>
              <a:t>How much is due to unconscious activity </a:t>
            </a:r>
            <a:endParaRPr sz="2400" dirty="0">
              <a:solidFill>
                <a:schemeClr val="dk1"/>
              </a:solidFill>
              <a:latin typeface="Gill Sans"/>
              <a:ea typeface="Gill Sans"/>
              <a:cs typeface="Gill Sans"/>
              <a:sym typeface="Gill Sans"/>
            </a:endParaRPr>
          </a:p>
          <a:p>
            <a:pPr marL="0" lvl="0" indent="0" algn="just" rtl="0">
              <a:spcBef>
                <a:spcPts val="1000"/>
              </a:spcBef>
              <a:spcAft>
                <a:spcPts val="0"/>
              </a:spcAft>
              <a:buSzPts val="1840"/>
              <a:buNone/>
            </a:pPr>
            <a:r>
              <a:rPr lang="en-US" sz="2400" dirty="0">
                <a:solidFill>
                  <a:schemeClr val="dk1"/>
                </a:solidFill>
                <a:latin typeface="Gill Sans"/>
                <a:ea typeface="Gill Sans"/>
                <a:cs typeface="Gill Sans"/>
                <a:sym typeface="Gill Sans"/>
              </a:rPr>
              <a:t>– mental processes that are not accessible to the conscious </a:t>
            </a:r>
            <a:r>
              <a:rPr lang="en-US" sz="2400" dirty="0" smtClean="0">
                <a:solidFill>
                  <a:schemeClr val="dk1"/>
                </a:solidFill>
                <a:latin typeface="Gill Sans"/>
                <a:ea typeface="Gill Sans"/>
                <a:cs typeface="Gill Sans"/>
                <a:sym typeface="Gill Sans"/>
              </a:rPr>
              <a:t>mind</a:t>
            </a:r>
          </a:p>
          <a:p>
            <a:pPr marL="0" lvl="0" indent="0" algn="just" rtl="0">
              <a:spcBef>
                <a:spcPts val="1000"/>
              </a:spcBef>
              <a:spcAft>
                <a:spcPts val="0"/>
              </a:spcAft>
              <a:buSzPts val="1840"/>
              <a:buNone/>
            </a:pPr>
            <a:endParaRPr lang="en-US" sz="2400" dirty="0">
              <a:solidFill>
                <a:schemeClr val="dk1"/>
              </a:solidFill>
              <a:latin typeface="Gill Sans"/>
              <a:sym typeface="Gill Sans"/>
            </a:endParaRPr>
          </a:p>
          <a:p>
            <a:pPr marL="0" lvl="0" indent="0" algn="just">
              <a:spcBef>
                <a:spcPts val="1000"/>
              </a:spcBef>
              <a:spcAft>
                <a:spcPts val="0"/>
              </a:spcAft>
              <a:buSzPts val="1840"/>
              <a:buNone/>
            </a:pPr>
            <a:r>
              <a:rPr lang="en-US" sz="2400" dirty="0" smtClean="0">
                <a:solidFill>
                  <a:schemeClr val="dk1"/>
                </a:solidFill>
                <a:latin typeface="Gill Sans"/>
                <a:sym typeface="Gill Sans"/>
              </a:rPr>
              <a:t>E.g.: </a:t>
            </a:r>
            <a:r>
              <a:rPr lang="en-US" sz="2400" dirty="0"/>
              <a:t>Decision-Making, Emotional Responses, Habit Formation, Freudian Slip</a:t>
            </a:r>
            <a:endParaRPr sz="2400" dirty="0"/>
          </a:p>
          <a:p>
            <a:pPr marL="306000" lvl="0" indent="-200844" algn="l" rtl="0">
              <a:spcBef>
                <a:spcPts val="960"/>
              </a:spcBef>
              <a:spcAft>
                <a:spcPts val="0"/>
              </a:spcAft>
              <a:buSzPts val="1656"/>
              <a:buNone/>
            </a:pPr>
            <a:endParaRPr dirty="0"/>
          </a:p>
        </p:txBody>
      </p:sp>
      <p:pic>
        <p:nvPicPr>
          <p:cNvPr id="2" name="Picture 1"/>
          <p:cNvPicPr>
            <a:picLocks noChangeAspect="1"/>
          </p:cNvPicPr>
          <p:nvPr/>
        </p:nvPicPr>
        <p:blipFill>
          <a:blip r:embed="rId3"/>
          <a:stretch>
            <a:fillRect/>
          </a:stretch>
        </p:blipFill>
        <p:spPr>
          <a:xfrm>
            <a:off x="6082193" y="2180496"/>
            <a:ext cx="5466827" cy="357375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7"/>
          <p:cNvSpPr txBox="1">
            <a:spLocks noGrp="1"/>
          </p:cNvSpPr>
          <p:nvPr>
            <p:ph type="title"/>
          </p:nvPr>
        </p:nvSpPr>
        <p:spPr>
          <a:prstGeom prst="rect">
            <a:avLst/>
          </a:prstGeom>
          <a:noFill/>
          <a:ln>
            <a:noFill/>
          </a:ln>
        </p:spPr>
        <p:txBody>
          <a:bodyPr spcFirstLastPara="1" wrap="square" lIns="91425" tIns="45700" rIns="91425" bIns="45700" anchor="b" anchorCtr="0">
            <a:normAutofit fontScale="90000"/>
          </a:bodyPr>
          <a:lstStyle/>
          <a:p>
            <a:pPr marL="0" lvl="0" indent="0" algn="just" rtl="0">
              <a:spcBef>
                <a:spcPts val="0"/>
              </a:spcBef>
              <a:spcAft>
                <a:spcPts val="0"/>
              </a:spcAft>
              <a:buClr>
                <a:schemeClr val="lt1"/>
              </a:buClr>
              <a:buSzPts val="2800"/>
              <a:buFont typeface="Gill Sans"/>
              <a:buNone/>
            </a:pPr>
            <a:r>
              <a:rPr lang="en-US" b="1" dirty="0"/>
              <a:t/>
            </a:r>
            <a:br>
              <a:rPr lang="en-US" b="1" dirty="0"/>
            </a:br>
            <a:r>
              <a:rPr lang="en-US" b="1" dirty="0"/>
              <a:t>3. OBSERVABLE BEHAVIOR VS. INTERNAL MENTAL PROCESSES</a:t>
            </a:r>
            <a:endParaRPr b="1" dirty="0"/>
          </a:p>
        </p:txBody>
      </p:sp>
      <p:sp>
        <p:nvSpPr>
          <p:cNvPr id="220" name="Google Shape;220;p27"/>
          <p:cNvSpPr txBox="1">
            <a:spLocks noGrp="1"/>
          </p:cNvSpPr>
          <p:nvPr>
            <p:ph sz="half" idx="1"/>
          </p:nvPr>
        </p:nvSpPr>
        <p:spPr>
          <a:xfrm>
            <a:off x="713709" y="1526863"/>
            <a:ext cx="5097597" cy="3633047"/>
          </a:xfrm>
          <a:prstGeom prst="rect">
            <a:avLst/>
          </a:prstGeom>
          <a:noFill/>
          <a:ln>
            <a:noFill/>
          </a:ln>
        </p:spPr>
        <p:txBody>
          <a:bodyPr spcFirstLastPara="1" wrap="square" lIns="91425" tIns="45700" rIns="91425" bIns="45700" anchor="ctr" anchorCtr="0">
            <a:normAutofit/>
          </a:bodyPr>
          <a:lstStyle/>
          <a:p>
            <a:pPr marL="306000" lvl="0" indent="-306000" algn="just" rtl="0">
              <a:spcBef>
                <a:spcPts val="0"/>
              </a:spcBef>
              <a:spcAft>
                <a:spcPts val="0"/>
              </a:spcAft>
              <a:buSzPts val="1840"/>
              <a:buChar char="◼"/>
            </a:pPr>
            <a:r>
              <a:rPr lang="en-US" sz="2000" dirty="0">
                <a:solidFill>
                  <a:srgbClr val="0C0C0C"/>
                </a:solidFill>
                <a:latin typeface="Gill Sans"/>
                <a:ea typeface="Gill Sans"/>
                <a:cs typeface="Gill Sans"/>
                <a:sym typeface="Gill Sans"/>
              </a:rPr>
              <a:t>Psychology should solely be concentrating on behavior that can be seen by outside observers</a:t>
            </a:r>
            <a:endParaRPr dirty="0"/>
          </a:p>
          <a:p>
            <a:pPr marL="306000" lvl="0" indent="-306000" algn="just" rtl="0">
              <a:spcBef>
                <a:spcPts val="1000"/>
              </a:spcBef>
              <a:spcAft>
                <a:spcPts val="0"/>
              </a:spcAft>
              <a:buSzPts val="1840"/>
              <a:buChar char="◼"/>
            </a:pPr>
            <a:r>
              <a:rPr lang="en-US" sz="2000" dirty="0">
                <a:solidFill>
                  <a:srgbClr val="0C0C0C"/>
                </a:solidFill>
                <a:latin typeface="Gill Sans"/>
                <a:ea typeface="Gill Sans"/>
                <a:cs typeface="Gill Sans"/>
                <a:sym typeface="Gill Sans"/>
              </a:rPr>
              <a:t>Behavioral psychologists think that the only source of information is behavior that can be observed directly</a:t>
            </a:r>
            <a:endParaRPr sz="2000" dirty="0">
              <a:solidFill>
                <a:srgbClr val="0C0C0C"/>
              </a:solidFill>
              <a:latin typeface="Gill Sans"/>
              <a:ea typeface="Gill Sans"/>
              <a:cs typeface="Gill Sans"/>
              <a:sym typeface="Gill Sans"/>
            </a:endParaRPr>
          </a:p>
        </p:txBody>
      </p:sp>
      <p:sp>
        <p:nvSpPr>
          <p:cNvPr id="221" name="Google Shape;221;p27"/>
          <p:cNvSpPr txBox="1">
            <a:spLocks noGrp="1"/>
          </p:cNvSpPr>
          <p:nvPr>
            <p:ph sz="half" idx="2"/>
          </p:nvPr>
        </p:nvSpPr>
        <p:spPr>
          <a:xfrm>
            <a:off x="6437941" y="1622427"/>
            <a:ext cx="5172868" cy="3633047"/>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1840"/>
              <a:buNone/>
            </a:pPr>
            <a:r>
              <a:rPr lang="en-US" sz="2000" dirty="0">
                <a:solidFill>
                  <a:srgbClr val="0C0C0C"/>
                </a:solidFill>
                <a:latin typeface="Gill Sans"/>
                <a:ea typeface="Gill Sans"/>
                <a:cs typeface="Gill Sans"/>
                <a:sym typeface="Gill Sans"/>
              </a:rPr>
              <a:t>Psychology should focus on unseen thinking processes because according to cognitive psychologist what goes on inside a person’s mind is critical to understanding behavior.</a:t>
            </a:r>
            <a:endParaRPr sz="2000" dirty="0">
              <a:solidFill>
                <a:srgbClr val="0C0C0C"/>
              </a:solidFill>
              <a:latin typeface="Gill Sans"/>
              <a:ea typeface="Gill Sans"/>
              <a:cs typeface="Gill Sans"/>
              <a:sym typeface="Gill Sans"/>
            </a:endParaRPr>
          </a:p>
          <a:p>
            <a:pPr marL="306000" lvl="0" indent="-200844" algn="l" rtl="0">
              <a:spcBef>
                <a:spcPts val="960"/>
              </a:spcBef>
              <a:spcAft>
                <a:spcPts val="0"/>
              </a:spcAft>
              <a:buSzPts val="1656"/>
              <a:buNone/>
            </a:pPr>
            <a:endParaRPr dirty="0">
              <a:solidFill>
                <a:schemeClr val="dk1"/>
              </a:solidFill>
              <a:latin typeface="Gill Sans"/>
              <a:ea typeface="Gill Sans"/>
              <a:cs typeface="Gill Sans"/>
              <a:sym typeface="Gill Sans"/>
            </a:endParaRPr>
          </a:p>
          <a:p>
            <a:pPr marL="306000" lvl="0" indent="-200844" algn="l" rtl="0">
              <a:spcBef>
                <a:spcPts val="960"/>
              </a:spcBef>
              <a:spcAft>
                <a:spcPts val="0"/>
              </a:spcAft>
              <a:buSzPts val="1656"/>
              <a:buNone/>
            </a:pPr>
            <a:endParaRPr dirty="0"/>
          </a:p>
        </p:txBody>
      </p:sp>
      <p:pic>
        <p:nvPicPr>
          <p:cNvPr id="222" name="Google Shape;222;p27"/>
          <p:cNvPicPr preferRelativeResize="0"/>
          <p:nvPr/>
        </p:nvPicPr>
        <p:blipFill rotWithShape="1">
          <a:blip r:embed="rId3">
            <a:alphaModFix/>
          </a:blip>
          <a:srcRect/>
          <a:stretch/>
        </p:blipFill>
        <p:spPr>
          <a:xfrm>
            <a:off x="8104794" y="4982380"/>
            <a:ext cx="3015449" cy="1689100"/>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pic>
        <p:nvPicPr>
          <p:cNvPr id="223" name="Google Shape;223;p27"/>
          <p:cNvPicPr preferRelativeResize="0"/>
          <p:nvPr/>
        </p:nvPicPr>
        <p:blipFill rotWithShape="1">
          <a:blip r:embed="rId4">
            <a:alphaModFix/>
          </a:blip>
          <a:srcRect/>
          <a:stretch/>
        </p:blipFill>
        <p:spPr>
          <a:xfrm>
            <a:off x="1895524" y="4799077"/>
            <a:ext cx="2819400" cy="2055706"/>
          </a:xfrm>
          <a:prstGeom prst="rect">
            <a:avLst/>
          </a:prstGeom>
          <a:noFill/>
          <a:ln>
            <a:noFill/>
          </a:ln>
        </p:spPr>
      </p:pic>
      <p:sp>
        <p:nvSpPr>
          <p:cNvPr id="224" name="Google Shape;224;p27"/>
          <p:cNvSpPr/>
          <p:nvPr/>
        </p:nvSpPr>
        <p:spPr>
          <a:xfrm>
            <a:off x="5811306" y="3066742"/>
            <a:ext cx="569387" cy="40011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2000" b="1">
                <a:solidFill>
                  <a:schemeClr val="dk1"/>
                </a:solidFill>
                <a:latin typeface="Times New Roman"/>
                <a:ea typeface="Times New Roman"/>
                <a:cs typeface="Times New Roman"/>
                <a:sym typeface="Times New Roman"/>
              </a:rPr>
              <a:t>OR</a:t>
            </a:r>
            <a:endParaRPr/>
          </a:p>
        </p:txBody>
      </p:sp>
      <p:sp>
        <p:nvSpPr>
          <p:cNvPr id="2" name="Rectangle 1"/>
          <p:cNvSpPr/>
          <p:nvPr/>
        </p:nvSpPr>
        <p:spPr>
          <a:xfrm>
            <a:off x="2326169" y="4448762"/>
            <a:ext cx="8954695" cy="400110"/>
          </a:xfrm>
          <a:prstGeom prst="rect">
            <a:avLst/>
          </a:prstGeom>
        </p:spPr>
        <p:txBody>
          <a:bodyPr wrap="none">
            <a:spAutoFit/>
          </a:bodyPr>
          <a:lstStyle/>
          <a:p>
            <a:r>
              <a:rPr lang="en-US" sz="2000" dirty="0" smtClean="0">
                <a:latin typeface="Gill Sans" panose="020B0604020202020204" charset="0"/>
              </a:rPr>
              <a:t>E.g.: </a:t>
            </a:r>
            <a:r>
              <a:rPr lang="en-US" sz="2000" dirty="0">
                <a:latin typeface="Gill Sans" panose="020B0604020202020204" charset="0"/>
              </a:rPr>
              <a:t>Learning, Emotional Reactions, Decision-Making, </a:t>
            </a:r>
            <a:r>
              <a:rPr lang="en-US" sz="2000" dirty="0" smtClean="0">
                <a:latin typeface="Gill Sans" panose="020B0604020202020204" charset="0"/>
              </a:rPr>
              <a:t>Motivation,</a:t>
            </a:r>
            <a:r>
              <a:rPr lang="en-US" sz="2000" dirty="0">
                <a:latin typeface="Gill Sans" panose="020B0604020202020204" charset="0"/>
              </a:rPr>
              <a:t> Stress Response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8"/>
          <p:cNvSpPr txBox="1">
            <a:spLocks noGrp="1"/>
          </p:cNvSpPr>
          <p:nvPr>
            <p:ph type="title"/>
          </p:nvPr>
        </p:nvSpPr>
        <p:spPr>
          <a:xfrm>
            <a:off x="849047" y="728554"/>
            <a:ext cx="11029616" cy="1498345"/>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n-US" dirty="0"/>
              <a:t>4. FREE WILL (CHOICES) VS. DETERMINISM</a:t>
            </a:r>
            <a:br>
              <a:rPr lang="en-US" dirty="0"/>
            </a:br>
            <a:endParaRPr dirty="0"/>
          </a:p>
        </p:txBody>
      </p:sp>
      <p:sp>
        <p:nvSpPr>
          <p:cNvPr id="231" name="Google Shape;231;p28"/>
          <p:cNvSpPr txBox="1">
            <a:spLocks noGrp="1"/>
          </p:cNvSpPr>
          <p:nvPr>
            <p:ph sz="half" idx="1"/>
          </p:nvPr>
        </p:nvSpPr>
        <p:spPr>
          <a:xfrm>
            <a:off x="581193" y="859809"/>
            <a:ext cx="4495774" cy="3790250"/>
          </a:xfrm>
          <a:prstGeom prst="rect">
            <a:avLst/>
          </a:prstGeom>
          <a:noFill/>
          <a:ln>
            <a:noFill/>
          </a:ln>
        </p:spPr>
        <p:txBody>
          <a:bodyPr spcFirstLastPara="1" wrap="square" lIns="91425" tIns="45700" rIns="91425" bIns="45700" anchor="ctr" anchorCtr="0">
            <a:normAutofit/>
          </a:bodyPr>
          <a:lstStyle/>
          <a:p>
            <a:pPr marL="306000" lvl="0" indent="-306000" algn="just" rtl="0">
              <a:spcBef>
                <a:spcPts val="0"/>
              </a:spcBef>
              <a:spcAft>
                <a:spcPts val="0"/>
              </a:spcAft>
              <a:buSzPts val="1840"/>
              <a:buChar char="◼"/>
            </a:pPr>
            <a:r>
              <a:rPr lang="en-US" sz="2000" dirty="0">
                <a:solidFill>
                  <a:schemeClr val="dk1"/>
                </a:solidFill>
              </a:rPr>
              <a:t>How much of our behavior is due to choices made freely by an individual?</a:t>
            </a:r>
            <a:endParaRPr dirty="0"/>
          </a:p>
          <a:p>
            <a:pPr marL="306000" lvl="0" indent="-306000" algn="just" rtl="0">
              <a:spcBef>
                <a:spcPts val="1000"/>
              </a:spcBef>
              <a:spcAft>
                <a:spcPts val="0"/>
              </a:spcAft>
              <a:buSzPts val="1840"/>
              <a:buChar char="◼"/>
            </a:pPr>
            <a:r>
              <a:rPr lang="en-US" sz="2000" dirty="0">
                <a:solidFill>
                  <a:schemeClr val="dk1"/>
                </a:solidFill>
              </a:rPr>
              <a:t>We are free to choose our actions</a:t>
            </a:r>
            <a:endParaRPr sz="2000" dirty="0">
              <a:solidFill>
                <a:schemeClr val="dk1"/>
              </a:solidFill>
            </a:endParaRPr>
          </a:p>
        </p:txBody>
      </p:sp>
      <p:sp>
        <p:nvSpPr>
          <p:cNvPr id="232" name="Google Shape;232;p28"/>
          <p:cNvSpPr txBox="1">
            <a:spLocks noGrp="1"/>
          </p:cNvSpPr>
          <p:nvPr>
            <p:ph sz="half" idx="2"/>
          </p:nvPr>
        </p:nvSpPr>
        <p:spPr>
          <a:xfrm>
            <a:off x="5832733" y="2228003"/>
            <a:ext cx="5778075" cy="2316701"/>
          </a:xfrm>
          <a:prstGeom prst="rect">
            <a:avLst/>
          </a:prstGeom>
          <a:noFill/>
          <a:ln>
            <a:noFill/>
          </a:ln>
        </p:spPr>
        <p:txBody>
          <a:bodyPr spcFirstLastPara="1" wrap="square" lIns="91425" tIns="45700" rIns="91425" bIns="45700" anchor="ctr" anchorCtr="0">
            <a:noAutofit/>
          </a:bodyPr>
          <a:lstStyle/>
          <a:p>
            <a:pPr marL="306000" lvl="0" indent="-306000" algn="l" rtl="0">
              <a:spcBef>
                <a:spcPts val="0"/>
              </a:spcBef>
              <a:spcAft>
                <a:spcPts val="0"/>
              </a:spcAft>
              <a:buSzPts val="1840"/>
              <a:buChar char="◼"/>
            </a:pPr>
            <a:r>
              <a:rPr lang="en-US" sz="2000">
                <a:solidFill>
                  <a:schemeClr val="dk1"/>
                </a:solidFill>
              </a:rPr>
              <a:t>How much is produced by factors beyond that individual’s voluntary control?</a:t>
            </a:r>
            <a:endParaRPr/>
          </a:p>
          <a:p>
            <a:pPr marL="306000" lvl="0" indent="-306000" algn="l" rtl="0">
              <a:spcBef>
                <a:spcPts val="1000"/>
              </a:spcBef>
              <a:spcAft>
                <a:spcPts val="0"/>
              </a:spcAft>
              <a:buSzPts val="1840"/>
              <a:buChar char="◼"/>
            </a:pPr>
            <a:r>
              <a:rPr lang="en-US" sz="2000">
                <a:solidFill>
                  <a:schemeClr val="dk1"/>
                </a:solidFill>
              </a:rPr>
              <a:t>The assumption that everything that happens has a cause or determinant in the observable world.</a:t>
            </a:r>
            <a:endParaRPr/>
          </a:p>
          <a:p>
            <a:pPr marL="306000" lvl="0" indent="-306000" algn="l" rtl="0">
              <a:spcBef>
                <a:spcPts val="1000"/>
              </a:spcBef>
              <a:spcAft>
                <a:spcPts val="0"/>
              </a:spcAft>
              <a:buSzPts val="1840"/>
              <a:buChar char="◼"/>
            </a:pPr>
            <a:r>
              <a:rPr lang="en-US" sz="2000">
                <a:solidFill>
                  <a:schemeClr val="dk1"/>
                </a:solidFill>
              </a:rPr>
              <a:t>Example: child born in a poor family, will live a poor life.</a:t>
            </a:r>
            <a:endParaRPr/>
          </a:p>
          <a:p>
            <a:pPr marL="306000" lvl="0" indent="-306000" algn="l" rtl="0">
              <a:spcBef>
                <a:spcPts val="960"/>
              </a:spcBef>
              <a:spcAft>
                <a:spcPts val="0"/>
              </a:spcAft>
              <a:buSzPts val="1656"/>
              <a:buChar char="◼"/>
            </a:pPr>
            <a:r>
              <a:rPr lang="en-US">
                <a:solidFill>
                  <a:schemeClr val="dk1"/>
                </a:solidFill>
              </a:rPr>
              <a:t>GENETIC AND ENVIRONMENT </a:t>
            </a:r>
            <a:endParaRPr>
              <a:solidFill>
                <a:schemeClr val="dk1"/>
              </a:solidFill>
            </a:endParaRPr>
          </a:p>
        </p:txBody>
      </p:sp>
      <p:sp>
        <p:nvSpPr>
          <p:cNvPr id="233" name="Google Shape;233;p28"/>
          <p:cNvSpPr/>
          <p:nvPr/>
        </p:nvSpPr>
        <p:spPr>
          <a:xfrm>
            <a:off x="5263346" y="3004304"/>
            <a:ext cx="569387" cy="40011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2000" b="1">
                <a:solidFill>
                  <a:schemeClr val="dk1"/>
                </a:solidFill>
                <a:latin typeface="Times New Roman"/>
                <a:ea typeface="Times New Roman"/>
                <a:cs typeface="Times New Roman"/>
                <a:sym typeface="Times New Roman"/>
              </a:rPr>
              <a:t>OR</a:t>
            </a:r>
            <a:endParaRPr/>
          </a:p>
        </p:txBody>
      </p:sp>
      <p:pic>
        <p:nvPicPr>
          <p:cNvPr id="234" name="Google Shape;234;p28"/>
          <p:cNvPicPr preferRelativeResize="0"/>
          <p:nvPr/>
        </p:nvPicPr>
        <p:blipFill rotWithShape="1">
          <a:blip r:embed="rId3">
            <a:alphaModFix/>
          </a:blip>
          <a:srcRect/>
          <a:stretch/>
        </p:blipFill>
        <p:spPr>
          <a:xfrm>
            <a:off x="849047" y="4206240"/>
            <a:ext cx="3235804" cy="2423160"/>
          </a:xfrm>
          <a:prstGeom prst="rect">
            <a:avLst/>
          </a:prstGeom>
          <a:noFill/>
          <a:ln>
            <a:noFill/>
          </a:ln>
        </p:spPr>
      </p:pic>
      <p:pic>
        <p:nvPicPr>
          <p:cNvPr id="235" name="Google Shape;235;p28"/>
          <p:cNvPicPr preferRelativeResize="0"/>
          <p:nvPr/>
        </p:nvPicPr>
        <p:blipFill rotWithShape="1">
          <a:blip r:embed="rId4">
            <a:alphaModFix/>
          </a:blip>
          <a:srcRect/>
          <a:stretch/>
        </p:blipFill>
        <p:spPr>
          <a:xfrm>
            <a:off x="8093122" y="4544704"/>
            <a:ext cx="3394028" cy="2084696"/>
          </a:xfrm>
          <a:prstGeom prst="rect">
            <a:avLst/>
          </a:prstGeom>
          <a:noFill/>
          <a:ln>
            <a:noFill/>
          </a:ln>
        </p:spPr>
      </p:pic>
      <p:sp>
        <p:nvSpPr>
          <p:cNvPr id="2" name="Rectangle 1"/>
          <p:cNvSpPr/>
          <p:nvPr/>
        </p:nvSpPr>
        <p:spPr>
          <a:xfrm>
            <a:off x="4054837" y="4758538"/>
            <a:ext cx="4038285" cy="1015663"/>
          </a:xfrm>
          <a:prstGeom prst="rect">
            <a:avLst/>
          </a:prstGeom>
        </p:spPr>
        <p:txBody>
          <a:bodyPr wrap="square">
            <a:spAutoFit/>
          </a:bodyPr>
          <a:lstStyle/>
          <a:p>
            <a:r>
              <a:rPr lang="en-US" sz="2000" dirty="0">
                <a:latin typeface="+mn-lt"/>
              </a:rPr>
              <a:t> E.g.: Criminal Behavior, Academic </a:t>
            </a:r>
            <a:r>
              <a:rPr lang="en-US" sz="2000" dirty="0" smtClean="0">
                <a:latin typeface="+mn-lt"/>
              </a:rPr>
              <a:t>Achievement, </a:t>
            </a:r>
            <a:r>
              <a:rPr lang="en-US" sz="2000" dirty="0">
                <a:latin typeface="+mn-lt"/>
              </a:rPr>
              <a:t>Addiction, Personal Relationships, Career Choices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9"/>
          <p:cNvSpPr txBox="1">
            <a:spLocks noGrp="1"/>
          </p:cNvSpPr>
          <p:nvPr>
            <p:ph type="title"/>
          </p:nvPr>
        </p:nvSpPr>
        <p:spPr>
          <a:xfrm>
            <a:off x="793630" y="804779"/>
            <a:ext cx="11029616" cy="970157"/>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n-US" dirty="0"/>
              <a:t>5. INDIVIDUAL DIFFERENCES VS. UNIVERSAL </a:t>
            </a:r>
            <a:r>
              <a:rPr lang="en-US" dirty="0" smtClean="0"/>
              <a:t>PRINCIPLES</a:t>
            </a:r>
            <a:endParaRPr dirty="0"/>
          </a:p>
        </p:txBody>
      </p:sp>
      <p:sp>
        <p:nvSpPr>
          <p:cNvPr id="241" name="Google Shape;241;p29"/>
          <p:cNvSpPr txBox="1">
            <a:spLocks noGrp="1"/>
          </p:cNvSpPr>
          <p:nvPr>
            <p:ph sz="half" idx="1"/>
          </p:nvPr>
        </p:nvSpPr>
        <p:spPr>
          <a:xfrm>
            <a:off x="581193" y="2228004"/>
            <a:ext cx="4773309" cy="2136365"/>
          </a:xfrm>
          <a:prstGeom prst="rect">
            <a:avLst/>
          </a:prstGeom>
          <a:noFill/>
          <a:ln>
            <a:noFill/>
          </a:ln>
        </p:spPr>
        <p:txBody>
          <a:bodyPr spcFirstLastPara="1" wrap="square" lIns="91425" tIns="45700" rIns="91425" bIns="45700" anchor="ctr" anchorCtr="0">
            <a:normAutofit/>
          </a:bodyPr>
          <a:lstStyle/>
          <a:p>
            <a:pPr marL="306000" lvl="0" indent="-306000" algn="just" rtl="0">
              <a:spcBef>
                <a:spcPts val="0"/>
              </a:spcBef>
              <a:spcAft>
                <a:spcPts val="0"/>
              </a:spcAft>
              <a:buSzPts val="1840"/>
              <a:buChar char="◼"/>
            </a:pPr>
            <a:r>
              <a:rPr lang="en-US" sz="2000" dirty="0">
                <a:solidFill>
                  <a:schemeClr val="dk1"/>
                </a:solidFill>
              </a:rPr>
              <a:t>Focus on the uniqueness of every individual.</a:t>
            </a:r>
            <a:endParaRPr dirty="0"/>
          </a:p>
          <a:p>
            <a:pPr marL="306000" lvl="0" indent="-306000" algn="just" rtl="0">
              <a:spcBef>
                <a:spcPts val="1000"/>
              </a:spcBef>
              <a:spcAft>
                <a:spcPts val="0"/>
              </a:spcAft>
              <a:buSzPts val="1840"/>
              <a:buChar char="◼"/>
            </a:pPr>
            <a:r>
              <a:rPr lang="en-US" sz="2000" dirty="0">
                <a:solidFill>
                  <a:schemeClr val="dk1"/>
                </a:solidFill>
              </a:rPr>
              <a:t>Every person’s behavior is a reflection of their distinct and special individual qualities. </a:t>
            </a:r>
            <a:endParaRPr dirty="0"/>
          </a:p>
        </p:txBody>
      </p:sp>
      <p:sp>
        <p:nvSpPr>
          <p:cNvPr id="242" name="Google Shape;242;p29"/>
          <p:cNvSpPr txBox="1">
            <a:spLocks noGrp="1"/>
          </p:cNvSpPr>
          <p:nvPr>
            <p:ph sz="half" idx="2"/>
          </p:nvPr>
        </p:nvSpPr>
        <p:spPr>
          <a:xfrm>
            <a:off x="6837527" y="2228003"/>
            <a:ext cx="4773281" cy="1819891"/>
          </a:xfrm>
          <a:prstGeom prst="rect">
            <a:avLst/>
          </a:prstGeom>
          <a:noFill/>
          <a:ln>
            <a:noFill/>
          </a:ln>
        </p:spPr>
        <p:txBody>
          <a:bodyPr spcFirstLastPara="1" wrap="square" lIns="91425" tIns="45700" rIns="91425" bIns="45700" anchor="ctr" anchorCtr="0">
            <a:normAutofit/>
          </a:bodyPr>
          <a:lstStyle/>
          <a:p>
            <a:pPr marL="306000" lvl="0" indent="-306000" algn="just" rtl="0">
              <a:spcBef>
                <a:spcPts val="0"/>
              </a:spcBef>
              <a:spcAft>
                <a:spcPts val="0"/>
              </a:spcAft>
              <a:buSzPts val="1840"/>
              <a:buChar char="◼"/>
            </a:pPr>
            <a:r>
              <a:rPr lang="en-US" sz="2000">
                <a:solidFill>
                  <a:schemeClr val="dk1"/>
                </a:solidFill>
              </a:rPr>
              <a:t>Based on cultural and societal norms and values.</a:t>
            </a:r>
            <a:endParaRPr sz="2000">
              <a:solidFill>
                <a:schemeClr val="dk1"/>
              </a:solidFill>
            </a:endParaRPr>
          </a:p>
        </p:txBody>
      </p:sp>
      <p:sp>
        <p:nvSpPr>
          <p:cNvPr id="243" name="Google Shape;243;p29"/>
          <p:cNvSpPr/>
          <p:nvPr/>
        </p:nvSpPr>
        <p:spPr>
          <a:xfrm>
            <a:off x="5914063" y="3064792"/>
            <a:ext cx="530915" cy="369332"/>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800" b="1">
                <a:solidFill>
                  <a:srgbClr val="222222"/>
                </a:solidFill>
                <a:latin typeface="Times New Roman"/>
                <a:ea typeface="Times New Roman"/>
                <a:cs typeface="Times New Roman"/>
                <a:sym typeface="Times New Roman"/>
              </a:rPr>
              <a:t>OR</a:t>
            </a:r>
            <a:endParaRPr/>
          </a:p>
        </p:txBody>
      </p:sp>
      <p:pic>
        <p:nvPicPr>
          <p:cNvPr id="244" name="Google Shape;244;p29"/>
          <p:cNvPicPr preferRelativeResize="0"/>
          <p:nvPr/>
        </p:nvPicPr>
        <p:blipFill rotWithShape="1">
          <a:blip r:embed="rId3">
            <a:alphaModFix/>
          </a:blip>
          <a:srcRect/>
          <a:stretch/>
        </p:blipFill>
        <p:spPr>
          <a:xfrm>
            <a:off x="928048" y="4364369"/>
            <a:ext cx="4735773" cy="2350330"/>
          </a:xfrm>
          <a:prstGeom prst="rect">
            <a:avLst/>
          </a:prstGeom>
          <a:noFill/>
          <a:ln>
            <a:noFill/>
          </a:ln>
        </p:spPr>
      </p:pic>
      <p:sp>
        <p:nvSpPr>
          <p:cNvPr id="2" name="Rectangle 1"/>
          <p:cNvSpPr/>
          <p:nvPr/>
        </p:nvSpPr>
        <p:spPr>
          <a:xfrm>
            <a:off x="7031492" y="4697512"/>
            <a:ext cx="3795908" cy="1200329"/>
          </a:xfrm>
          <a:prstGeom prst="rect">
            <a:avLst/>
          </a:prstGeom>
        </p:spPr>
        <p:txBody>
          <a:bodyPr wrap="square">
            <a:spAutoFit/>
          </a:bodyPr>
          <a:lstStyle/>
          <a:p>
            <a:pPr algn="just"/>
            <a:r>
              <a:rPr lang="en-US" sz="1800" dirty="0" smtClean="0">
                <a:latin typeface="+mn-lt"/>
                <a:cs typeface="Arial" panose="020B0604020202020204" pitchFamily="34" charset="0"/>
              </a:rPr>
              <a:t>E.g.: Personality Traits, </a:t>
            </a:r>
            <a:r>
              <a:rPr lang="en-US" sz="1800" dirty="0">
                <a:latin typeface="+mn-lt"/>
                <a:cs typeface="Arial" panose="020B0604020202020204" pitchFamily="34" charset="0"/>
              </a:rPr>
              <a:t>Cognitive Development, Emotional Expression, Learning Styles, Social Norms and Behavior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0"/>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n-US"/>
              <a:t>BRANCHES OF PSYCHOLOGY</a:t>
            </a:r>
            <a:endParaRPr/>
          </a:p>
        </p:txBody>
      </p:sp>
      <p:sp>
        <p:nvSpPr>
          <p:cNvPr id="250" name="Google Shape;250;p30"/>
          <p:cNvSpPr txBox="1">
            <a:spLocks noGrp="1"/>
          </p:cNvSpPr>
          <p:nvPr>
            <p:ph sz="half" idx="1"/>
          </p:nvPr>
        </p:nvSpPr>
        <p:spPr>
          <a:prstGeom prst="rect">
            <a:avLst/>
          </a:prstGeom>
          <a:noFill/>
          <a:ln>
            <a:noFill/>
          </a:ln>
        </p:spPr>
        <p:txBody>
          <a:bodyPr spcFirstLastPara="1" wrap="square" lIns="91425" tIns="45700" rIns="91425" bIns="45700" anchor="ctr" anchorCtr="0">
            <a:normAutofit fontScale="92500" lnSpcReduction="20000"/>
          </a:bodyPr>
          <a:lstStyle/>
          <a:p>
            <a:pPr marL="0" lvl="0" indent="0" algn="l" rtl="0">
              <a:spcBef>
                <a:spcPts val="0"/>
              </a:spcBef>
              <a:spcAft>
                <a:spcPts val="0"/>
              </a:spcAft>
              <a:buSzPct val="91999"/>
              <a:buNone/>
            </a:pPr>
            <a:endParaRPr sz="2000" dirty="0">
              <a:solidFill>
                <a:schemeClr val="dk1"/>
              </a:solidFill>
            </a:endParaRPr>
          </a:p>
          <a:p>
            <a:pPr marL="306000" lvl="0" indent="-305999" algn="l" rtl="0">
              <a:spcBef>
                <a:spcPts val="1127"/>
              </a:spcBef>
              <a:spcAft>
                <a:spcPts val="0"/>
              </a:spcAft>
              <a:buSzPct val="92000"/>
              <a:buChar char="◼"/>
            </a:pPr>
            <a:r>
              <a:rPr lang="en-US" sz="3400" dirty="0">
                <a:solidFill>
                  <a:schemeClr val="dk1"/>
                </a:solidFill>
              </a:rPr>
              <a:t>Clinical psychology</a:t>
            </a:r>
            <a:endParaRPr dirty="0"/>
          </a:p>
          <a:p>
            <a:pPr marL="306000" lvl="0" indent="-305999" algn="l" rtl="0">
              <a:spcBef>
                <a:spcPts val="1127"/>
              </a:spcBef>
              <a:spcAft>
                <a:spcPts val="0"/>
              </a:spcAft>
              <a:buSzPct val="92000"/>
              <a:buChar char="◼"/>
            </a:pPr>
            <a:r>
              <a:rPr lang="en-US" sz="3400" dirty="0">
                <a:solidFill>
                  <a:schemeClr val="dk1"/>
                </a:solidFill>
              </a:rPr>
              <a:t>Counselling</a:t>
            </a:r>
            <a:endParaRPr dirty="0"/>
          </a:p>
          <a:p>
            <a:pPr marL="306000" lvl="0" indent="-305999" algn="l" rtl="0">
              <a:spcBef>
                <a:spcPts val="1127"/>
              </a:spcBef>
              <a:spcAft>
                <a:spcPts val="0"/>
              </a:spcAft>
              <a:buSzPct val="92000"/>
              <a:buChar char="◼"/>
            </a:pPr>
            <a:r>
              <a:rPr lang="en-US" sz="3400" dirty="0">
                <a:solidFill>
                  <a:schemeClr val="dk1"/>
                </a:solidFill>
              </a:rPr>
              <a:t>Developmental psychology</a:t>
            </a:r>
            <a:endParaRPr dirty="0"/>
          </a:p>
          <a:p>
            <a:pPr marL="306000" lvl="0" indent="-305999" algn="l" rtl="0">
              <a:spcBef>
                <a:spcPts val="1127"/>
              </a:spcBef>
              <a:spcAft>
                <a:spcPts val="0"/>
              </a:spcAft>
              <a:buSzPct val="92000"/>
              <a:buChar char="◼"/>
            </a:pPr>
            <a:r>
              <a:rPr lang="en-US" sz="3400" dirty="0">
                <a:solidFill>
                  <a:schemeClr val="dk1"/>
                </a:solidFill>
              </a:rPr>
              <a:t>Social psychology</a:t>
            </a:r>
            <a:endParaRPr dirty="0"/>
          </a:p>
          <a:p>
            <a:pPr marL="306000" lvl="0" indent="-305999" algn="l" rtl="0">
              <a:spcBef>
                <a:spcPts val="1127"/>
              </a:spcBef>
              <a:spcAft>
                <a:spcPts val="0"/>
              </a:spcAft>
              <a:buSzPct val="92000"/>
              <a:buChar char="◼"/>
            </a:pPr>
            <a:r>
              <a:rPr lang="en-US" sz="3400" dirty="0">
                <a:solidFill>
                  <a:schemeClr val="dk1"/>
                </a:solidFill>
              </a:rPr>
              <a:t>School and Educational psychology</a:t>
            </a:r>
            <a:endParaRPr dirty="0"/>
          </a:p>
          <a:p>
            <a:pPr marL="306000" lvl="0" indent="-305999" algn="l" rtl="0">
              <a:spcBef>
                <a:spcPts val="1127"/>
              </a:spcBef>
              <a:spcAft>
                <a:spcPts val="0"/>
              </a:spcAft>
              <a:buSzPct val="92000"/>
              <a:buChar char="◼"/>
            </a:pPr>
            <a:r>
              <a:rPr lang="en-US" sz="3400" dirty="0">
                <a:solidFill>
                  <a:schemeClr val="dk1"/>
                </a:solidFill>
              </a:rPr>
              <a:t>Industrial and Organizational psychology</a:t>
            </a:r>
            <a:endParaRPr dirty="0"/>
          </a:p>
          <a:p>
            <a:pPr marL="306000" lvl="0" indent="-152063" algn="l" rtl="0">
              <a:spcBef>
                <a:spcPts val="1127"/>
              </a:spcBef>
              <a:spcAft>
                <a:spcPts val="0"/>
              </a:spcAft>
              <a:buSzPct val="92000"/>
              <a:buNone/>
            </a:pPr>
            <a:endParaRPr sz="3400" dirty="0">
              <a:solidFill>
                <a:schemeClr val="dk1"/>
              </a:solidFill>
            </a:endParaRPr>
          </a:p>
          <a:p>
            <a:pPr marL="0" lvl="0" indent="0" algn="l" rtl="0">
              <a:spcBef>
                <a:spcPts val="879"/>
              </a:spcBef>
              <a:spcAft>
                <a:spcPts val="0"/>
              </a:spcAft>
              <a:buSzPct val="91999"/>
              <a:buNone/>
            </a:pPr>
            <a:endParaRPr dirty="0"/>
          </a:p>
        </p:txBody>
      </p:sp>
      <p:sp>
        <p:nvSpPr>
          <p:cNvPr id="251" name="Google Shape;251;p30"/>
          <p:cNvSpPr txBox="1">
            <a:spLocks noGrp="1"/>
          </p:cNvSpPr>
          <p:nvPr>
            <p:ph sz="half" idx="2"/>
          </p:nvPr>
        </p:nvSpPr>
        <p:spPr>
          <a:prstGeom prst="rect">
            <a:avLst/>
          </a:prstGeom>
          <a:noFill/>
          <a:ln>
            <a:noFill/>
          </a:ln>
        </p:spPr>
        <p:txBody>
          <a:bodyPr spcFirstLastPara="1" wrap="square" lIns="91425" tIns="45700" rIns="91425" bIns="45700" anchor="ctr" anchorCtr="0">
            <a:normAutofit fontScale="92500" lnSpcReduction="20000"/>
          </a:bodyPr>
          <a:lstStyle/>
          <a:p>
            <a:pPr marL="306000" lvl="0" indent="-305999" algn="l" rtl="0">
              <a:spcBef>
                <a:spcPts val="0"/>
              </a:spcBef>
              <a:spcAft>
                <a:spcPts val="0"/>
              </a:spcAft>
              <a:buSzPct val="92000"/>
              <a:buChar char="◼"/>
            </a:pPr>
            <a:r>
              <a:rPr lang="en-US" sz="3400">
                <a:solidFill>
                  <a:schemeClr val="dk1"/>
                </a:solidFill>
              </a:rPr>
              <a:t>Sports psychology</a:t>
            </a:r>
            <a:endParaRPr/>
          </a:p>
          <a:p>
            <a:pPr marL="306000" lvl="0" indent="-305999" algn="l" rtl="0">
              <a:spcBef>
                <a:spcPts val="1127"/>
              </a:spcBef>
              <a:spcAft>
                <a:spcPts val="0"/>
              </a:spcAft>
              <a:buSzPct val="92000"/>
              <a:buChar char="◼"/>
            </a:pPr>
            <a:r>
              <a:rPr lang="en-US" sz="3400">
                <a:solidFill>
                  <a:schemeClr val="dk1"/>
                </a:solidFill>
              </a:rPr>
              <a:t>Forensic psychology</a:t>
            </a:r>
            <a:endParaRPr sz="3400">
              <a:solidFill>
                <a:schemeClr val="dk1"/>
              </a:solidFill>
            </a:endParaRPr>
          </a:p>
          <a:p>
            <a:pPr marL="306000" lvl="0" indent="-305999" algn="l" rtl="0">
              <a:spcBef>
                <a:spcPts val="1127"/>
              </a:spcBef>
              <a:spcAft>
                <a:spcPts val="0"/>
              </a:spcAft>
              <a:buSzPct val="92000"/>
              <a:buChar char="◼"/>
            </a:pPr>
            <a:r>
              <a:rPr lang="en-US" sz="3400">
                <a:solidFill>
                  <a:schemeClr val="dk1"/>
                </a:solidFill>
              </a:rPr>
              <a:t>Health psychology</a:t>
            </a:r>
            <a:endParaRPr/>
          </a:p>
          <a:p>
            <a:pPr marL="306000" lvl="0" indent="-224504" algn="l" rtl="0">
              <a:spcBef>
                <a:spcPts val="879"/>
              </a:spcBef>
              <a:spcAft>
                <a:spcPts val="0"/>
              </a:spcAft>
              <a:buSzPct val="91999"/>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4128" y="1209964"/>
            <a:ext cx="9720073" cy="5099396"/>
          </a:xfrm>
        </p:spPr>
        <p:txBody>
          <a:bodyPr>
            <a:normAutofit fontScale="92500" lnSpcReduction="20000"/>
          </a:bodyPr>
          <a:lstStyle/>
          <a:p>
            <a:pPr algn="just"/>
            <a:r>
              <a:rPr lang="en-US" sz="2400" b="1" dirty="0"/>
              <a:t>1. Clinical Psychology</a:t>
            </a:r>
          </a:p>
          <a:p>
            <a:pPr algn="just"/>
            <a:r>
              <a:rPr lang="en-US" sz="2400" dirty="0"/>
              <a:t>    Focus: Diagnosis and treatment of mental health disorders and psychological problems.</a:t>
            </a:r>
          </a:p>
          <a:p>
            <a:pPr algn="just"/>
            <a:r>
              <a:rPr lang="en-US" sz="2400" dirty="0"/>
              <a:t>    Methods: Therapy (individual, group, family), psychological assessments, and intervention strategies.</a:t>
            </a:r>
          </a:p>
          <a:p>
            <a:pPr algn="just"/>
            <a:r>
              <a:rPr lang="en-US" sz="2400" dirty="0"/>
              <a:t>    Applications: Treatment of conditions like depression, anxiety, and personality disorders.</a:t>
            </a:r>
          </a:p>
          <a:p>
            <a:pPr algn="just"/>
            <a:r>
              <a:rPr lang="en-US" sz="2400" b="1" dirty="0"/>
              <a:t>2. Counseling Psychology</a:t>
            </a:r>
          </a:p>
          <a:p>
            <a:pPr algn="just"/>
            <a:r>
              <a:rPr lang="en-US" sz="2400" dirty="0"/>
              <a:t>    Focus: Helping individuals cope with life transitions, personal development, and everyday problems.</a:t>
            </a:r>
          </a:p>
          <a:p>
            <a:pPr algn="just"/>
            <a:r>
              <a:rPr lang="en-US" sz="2400" dirty="0"/>
              <a:t>    Methods: Counseling, career guidance, and therapeutic techniques to improve emotional and mental well-being.</a:t>
            </a:r>
          </a:p>
          <a:p>
            <a:pPr algn="just"/>
            <a:r>
              <a:rPr lang="en-US" sz="2400" dirty="0"/>
              <a:t>    Applications: Support for issues such as relationship problems, stress, and academic or career counseling.</a:t>
            </a:r>
          </a:p>
          <a:p>
            <a:endParaRPr lang="en-US" dirty="0"/>
          </a:p>
        </p:txBody>
      </p:sp>
    </p:spTree>
    <p:extLst>
      <p:ext uri="{BB962C8B-B14F-4D97-AF65-F5344CB8AC3E}">
        <p14:creationId xmlns:p14="http://schemas.microsoft.com/office/powerpoint/2010/main" val="592472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4"/>
          <p:cNvSpPr txBox="1">
            <a:spLocks noGrp="1"/>
          </p:cNvSpPr>
          <p:nvPr>
            <p:ph type="title"/>
          </p:nvPr>
        </p:nvSpPr>
        <p:spPr>
          <a:xfrm>
            <a:off x="1024128" y="174472"/>
            <a:ext cx="9720072" cy="149961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n-US" dirty="0"/>
              <a:t>LEARNING OUTCOMES</a:t>
            </a:r>
            <a:endParaRPr dirty="0"/>
          </a:p>
        </p:txBody>
      </p:sp>
      <p:sp>
        <p:nvSpPr>
          <p:cNvPr id="107" name="Google Shape;107;p14"/>
          <p:cNvSpPr txBox="1">
            <a:spLocks noGrp="1"/>
          </p:cNvSpPr>
          <p:nvPr>
            <p:ph idx="1"/>
          </p:nvPr>
        </p:nvSpPr>
        <p:spPr>
          <a:prstGeom prst="rect">
            <a:avLst/>
          </a:prstGeom>
          <a:noFill/>
          <a:ln>
            <a:noFill/>
          </a:ln>
        </p:spPr>
        <p:txBody>
          <a:bodyPr spcFirstLastPara="1" wrap="square" lIns="91425" tIns="45700" rIns="91425" bIns="45700" anchor="ctr" anchorCtr="0">
            <a:normAutofit/>
          </a:bodyPr>
          <a:lstStyle/>
          <a:p>
            <a:pPr marL="306000" lvl="0" indent="-200844" algn="l" rtl="0">
              <a:spcBef>
                <a:spcPts val="0"/>
              </a:spcBef>
              <a:spcAft>
                <a:spcPts val="0"/>
              </a:spcAft>
              <a:buSzPts val="1656"/>
              <a:buNone/>
            </a:pPr>
            <a:endParaRPr/>
          </a:p>
        </p:txBody>
      </p:sp>
      <p:grpSp>
        <p:nvGrpSpPr>
          <p:cNvPr id="108" name="Google Shape;108;p14"/>
          <p:cNvGrpSpPr/>
          <p:nvPr/>
        </p:nvGrpSpPr>
        <p:grpSpPr>
          <a:xfrm>
            <a:off x="590262" y="1945839"/>
            <a:ext cx="11029950" cy="4169111"/>
            <a:chOff x="0" y="4760"/>
            <a:chExt cx="11029950" cy="4169111"/>
          </a:xfrm>
        </p:grpSpPr>
        <p:sp>
          <p:nvSpPr>
            <p:cNvPr id="109" name="Google Shape;109;p14"/>
            <p:cNvSpPr/>
            <p:nvPr/>
          </p:nvSpPr>
          <p:spPr>
            <a:xfrm>
              <a:off x="0" y="393871"/>
              <a:ext cx="11029950" cy="378000"/>
            </a:xfrm>
            <a:prstGeom prst="rect">
              <a:avLst/>
            </a:prstGeom>
            <a:solidFill>
              <a:schemeClr val="lt2">
                <a:alpha val="89803"/>
              </a:schemeClr>
            </a:solidFill>
            <a:ln w="12700" cap="rnd" cmpd="sng">
              <a:solidFill>
                <a:schemeClr val="dk2"/>
              </a:solidFill>
              <a:prstDash val="solid"/>
              <a:round/>
              <a:headEnd type="none" w="sm" len="sm"/>
              <a:tailEnd type="none" w="sm" len="sm"/>
            </a:ln>
            <a:effectLst>
              <a:outerShdw blurRad="38100" dist="25400" dir="5400000" rotWithShape="0">
                <a:srgbClr val="000000">
                  <a:alpha val="5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4"/>
            <p:cNvSpPr/>
            <p:nvPr/>
          </p:nvSpPr>
          <p:spPr>
            <a:xfrm>
              <a:off x="551497" y="4760"/>
              <a:ext cx="7720965" cy="610510"/>
            </a:xfrm>
            <a:prstGeom prst="roundRect">
              <a:avLst>
                <a:gd name="adj" fmla="val 16667"/>
              </a:avLst>
            </a:prstGeom>
            <a:gradFill>
              <a:gsLst>
                <a:gs pos="0">
                  <a:srgbClr val="4F4F4F"/>
                </a:gs>
                <a:gs pos="84000">
                  <a:srgbClr val="333333"/>
                </a:gs>
                <a:gs pos="100000">
                  <a:srgbClr val="333333"/>
                </a:gs>
              </a:gsLst>
              <a:lin ang="5400000" scaled="0"/>
            </a:gradFill>
            <a:ln>
              <a:noFill/>
            </a:ln>
            <a:effectLst>
              <a:outerShdw blurRad="38100" dist="25400" dir="5400000" rotWithShape="0">
                <a:srgbClr val="000000">
                  <a:alpha val="5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4"/>
            <p:cNvSpPr txBox="1"/>
            <p:nvPr/>
          </p:nvSpPr>
          <p:spPr>
            <a:xfrm>
              <a:off x="581300" y="34563"/>
              <a:ext cx="7661359" cy="550904"/>
            </a:xfrm>
            <a:prstGeom prst="rect">
              <a:avLst/>
            </a:prstGeom>
            <a:noFill/>
            <a:ln>
              <a:noFill/>
            </a:ln>
          </p:spPr>
          <p:txBody>
            <a:bodyPr spcFirstLastPara="1" wrap="square" lIns="291825" tIns="0" rIns="291825" bIns="0" anchor="ctr" anchorCtr="0">
              <a:noAutofit/>
            </a:bodyPr>
            <a:lstStyle/>
            <a:p>
              <a:pPr marL="0" marR="0" lvl="0" indent="0" algn="l" rtl="0">
                <a:lnSpc>
                  <a:spcPct val="90000"/>
                </a:lnSpc>
                <a:spcBef>
                  <a:spcPts val="0"/>
                </a:spcBef>
                <a:spcAft>
                  <a:spcPts val="0"/>
                </a:spcAft>
                <a:buNone/>
              </a:pPr>
              <a:r>
                <a:rPr lang="en-US" sz="1800">
                  <a:solidFill>
                    <a:schemeClr val="lt1"/>
                  </a:solidFill>
                  <a:latin typeface="Gill Sans"/>
                  <a:ea typeface="Gill Sans"/>
                  <a:cs typeface="Gill Sans"/>
                  <a:sym typeface="Gill Sans"/>
                </a:rPr>
                <a:t>Understanding the meaning of Psychology </a:t>
              </a:r>
              <a:endParaRPr sz="1800">
                <a:solidFill>
                  <a:schemeClr val="lt1"/>
                </a:solidFill>
                <a:latin typeface="Gill Sans"/>
                <a:ea typeface="Gill Sans"/>
                <a:cs typeface="Gill Sans"/>
                <a:sym typeface="Gill Sans"/>
              </a:endParaRPr>
            </a:p>
          </p:txBody>
        </p:sp>
        <p:sp>
          <p:nvSpPr>
            <p:cNvPr id="112" name="Google Shape;112;p14"/>
            <p:cNvSpPr/>
            <p:nvPr/>
          </p:nvSpPr>
          <p:spPr>
            <a:xfrm>
              <a:off x="0" y="1074271"/>
              <a:ext cx="11029950" cy="378000"/>
            </a:xfrm>
            <a:prstGeom prst="rect">
              <a:avLst/>
            </a:prstGeom>
            <a:solidFill>
              <a:schemeClr val="lt2">
                <a:alpha val="89803"/>
              </a:schemeClr>
            </a:solidFill>
            <a:ln w="12700" cap="rnd" cmpd="sng">
              <a:solidFill>
                <a:schemeClr val="dk2"/>
              </a:solidFill>
              <a:prstDash val="solid"/>
              <a:round/>
              <a:headEnd type="none" w="sm" len="sm"/>
              <a:tailEnd type="none" w="sm" len="sm"/>
            </a:ln>
            <a:effectLst>
              <a:outerShdw blurRad="38100" dist="25400" dir="5400000" rotWithShape="0">
                <a:srgbClr val="000000">
                  <a:alpha val="5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4"/>
            <p:cNvSpPr/>
            <p:nvPr/>
          </p:nvSpPr>
          <p:spPr>
            <a:xfrm>
              <a:off x="551497" y="852871"/>
              <a:ext cx="7720965" cy="442800"/>
            </a:xfrm>
            <a:prstGeom prst="roundRect">
              <a:avLst>
                <a:gd name="adj" fmla="val 16667"/>
              </a:avLst>
            </a:prstGeom>
            <a:gradFill>
              <a:gsLst>
                <a:gs pos="0">
                  <a:srgbClr val="4F4F4F"/>
                </a:gs>
                <a:gs pos="84000">
                  <a:srgbClr val="333333"/>
                </a:gs>
                <a:gs pos="100000">
                  <a:srgbClr val="333333"/>
                </a:gs>
              </a:gsLst>
              <a:lin ang="5400000" scaled="0"/>
            </a:gradFill>
            <a:ln>
              <a:noFill/>
            </a:ln>
            <a:effectLst>
              <a:outerShdw blurRad="38100" dist="25400" dir="5400000" rotWithShape="0">
                <a:srgbClr val="000000">
                  <a:alpha val="5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4"/>
            <p:cNvSpPr txBox="1"/>
            <p:nvPr/>
          </p:nvSpPr>
          <p:spPr>
            <a:xfrm>
              <a:off x="573113" y="874487"/>
              <a:ext cx="7677733" cy="399568"/>
            </a:xfrm>
            <a:prstGeom prst="rect">
              <a:avLst/>
            </a:prstGeom>
            <a:noFill/>
            <a:ln>
              <a:noFill/>
            </a:ln>
          </p:spPr>
          <p:txBody>
            <a:bodyPr spcFirstLastPara="1" wrap="square" lIns="291825" tIns="0" rIns="291825" bIns="0" anchor="ctr" anchorCtr="0">
              <a:noAutofit/>
            </a:bodyPr>
            <a:lstStyle/>
            <a:p>
              <a:pPr marL="0" marR="0" lvl="0" indent="0" algn="l" rtl="0">
                <a:lnSpc>
                  <a:spcPct val="90000"/>
                </a:lnSpc>
                <a:spcBef>
                  <a:spcPts val="0"/>
                </a:spcBef>
                <a:spcAft>
                  <a:spcPts val="0"/>
                </a:spcAft>
                <a:buNone/>
              </a:pPr>
              <a:r>
                <a:rPr lang="en-US" sz="1800">
                  <a:solidFill>
                    <a:schemeClr val="lt1"/>
                  </a:solidFill>
                  <a:latin typeface="Gill Sans"/>
                  <a:ea typeface="Gill Sans"/>
                  <a:cs typeface="Gill Sans"/>
                  <a:sym typeface="Gill Sans"/>
                </a:rPr>
                <a:t>Psychology as a science</a:t>
              </a:r>
              <a:endParaRPr sz="1800">
                <a:solidFill>
                  <a:schemeClr val="lt1"/>
                </a:solidFill>
                <a:latin typeface="Times New Roman"/>
                <a:ea typeface="Times New Roman"/>
                <a:cs typeface="Times New Roman"/>
                <a:sym typeface="Times New Roman"/>
              </a:endParaRPr>
            </a:p>
          </p:txBody>
        </p:sp>
        <p:sp>
          <p:nvSpPr>
            <p:cNvPr id="115" name="Google Shape;115;p14"/>
            <p:cNvSpPr/>
            <p:nvPr/>
          </p:nvSpPr>
          <p:spPr>
            <a:xfrm>
              <a:off x="0" y="1754671"/>
              <a:ext cx="11029950" cy="378000"/>
            </a:xfrm>
            <a:prstGeom prst="rect">
              <a:avLst/>
            </a:prstGeom>
            <a:solidFill>
              <a:schemeClr val="lt2">
                <a:alpha val="89803"/>
              </a:schemeClr>
            </a:solidFill>
            <a:ln w="12700" cap="rnd" cmpd="sng">
              <a:solidFill>
                <a:schemeClr val="dk2"/>
              </a:solidFill>
              <a:prstDash val="solid"/>
              <a:round/>
              <a:headEnd type="none" w="sm" len="sm"/>
              <a:tailEnd type="none" w="sm" len="sm"/>
            </a:ln>
            <a:effectLst>
              <a:outerShdw blurRad="38100" dist="25400" dir="5400000" rotWithShape="0">
                <a:srgbClr val="000000">
                  <a:alpha val="5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4"/>
            <p:cNvSpPr/>
            <p:nvPr/>
          </p:nvSpPr>
          <p:spPr>
            <a:xfrm>
              <a:off x="551497" y="1533271"/>
              <a:ext cx="7720965" cy="442800"/>
            </a:xfrm>
            <a:prstGeom prst="roundRect">
              <a:avLst>
                <a:gd name="adj" fmla="val 16667"/>
              </a:avLst>
            </a:prstGeom>
            <a:gradFill>
              <a:gsLst>
                <a:gs pos="0">
                  <a:srgbClr val="4F4F4F"/>
                </a:gs>
                <a:gs pos="84000">
                  <a:srgbClr val="333333"/>
                </a:gs>
                <a:gs pos="100000">
                  <a:srgbClr val="333333"/>
                </a:gs>
              </a:gsLst>
              <a:lin ang="5400000" scaled="0"/>
            </a:gradFill>
            <a:ln>
              <a:noFill/>
            </a:ln>
            <a:effectLst>
              <a:outerShdw blurRad="38100" dist="25400" dir="5400000" rotWithShape="0">
                <a:srgbClr val="000000">
                  <a:alpha val="5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4"/>
            <p:cNvSpPr txBox="1"/>
            <p:nvPr/>
          </p:nvSpPr>
          <p:spPr>
            <a:xfrm>
              <a:off x="573113" y="1554887"/>
              <a:ext cx="7677733" cy="399568"/>
            </a:xfrm>
            <a:prstGeom prst="rect">
              <a:avLst/>
            </a:prstGeom>
            <a:noFill/>
            <a:ln>
              <a:noFill/>
            </a:ln>
          </p:spPr>
          <p:txBody>
            <a:bodyPr spcFirstLastPara="1" wrap="square" lIns="291825" tIns="0" rIns="291825" bIns="0" anchor="ctr" anchorCtr="0">
              <a:noAutofit/>
            </a:bodyPr>
            <a:lstStyle/>
            <a:p>
              <a:pPr marL="0" marR="0" lvl="0" indent="0" algn="l" rtl="0">
                <a:lnSpc>
                  <a:spcPct val="90000"/>
                </a:lnSpc>
                <a:spcBef>
                  <a:spcPts val="0"/>
                </a:spcBef>
                <a:spcAft>
                  <a:spcPts val="0"/>
                </a:spcAft>
                <a:buNone/>
              </a:pPr>
              <a:r>
                <a:rPr lang="en-US" sz="1800" dirty="0">
                  <a:solidFill>
                    <a:schemeClr val="lt1"/>
                  </a:solidFill>
                  <a:latin typeface="Gill Sans"/>
                  <a:ea typeface="Gill Sans"/>
                  <a:cs typeface="Gill Sans"/>
                  <a:sym typeface="Gill Sans"/>
                </a:rPr>
                <a:t>Scope of </a:t>
              </a:r>
              <a:r>
                <a:rPr lang="en-US" sz="1800" dirty="0" smtClean="0">
                  <a:solidFill>
                    <a:schemeClr val="lt1"/>
                  </a:solidFill>
                  <a:latin typeface="Gill Sans"/>
                  <a:ea typeface="Gill Sans"/>
                  <a:cs typeface="Gill Sans"/>
                  <a:sym typeface="Gill Sans"/>
                </a:rPr>
                <a:t>psychology in everyday life </a:t>
              </a:r>
              <a:endParaRPr sz="1800" dirty="0">
                <a:solidFill>
                  <a:schemeClr val="lt1"/>
                </a:solidFill>
                <a:latin typeface="Times New Roman"/>
                <a:ea typeface="Times New Roman"/>
                <a:cs typeface="Times New Roman"/>
                <a:sym typeface="Times New Roman"/>
              </a:endParaRPr>
            </a:p>
          </p:txBody>
        </p:sp>
        <p:sp>
          <p:nvSpPr>
            <p:cNvPr id="118" name="Google Shape;118;p14"/>
            <p:cNvSpPr/>
            <p:nvPr/>
          </p:nvSpPr>
          <p:spPr>
            <a:xfrm>
              <a:off x="0" y="2831689"/>
              <a:ext cx="11029950" cy="378000"/>
            </a:xfrm>
            <a:prstGeom prst="rect">
              <a:avLst/>
            </a:prstGeom>
            <a:solidFill>
              <a:schemeClr val="lt2">
                <a:alpha val="89803"/>
              </a:schemeClr>
            </a:solidFill>
            <a:ln w="12700" cap="rnd" cmpd="sng">
              <a:solidFill>
                <a:schemeClr val="dk2"/>
              </a:solidFill>
              <a:prstDash val="solid"/>
              <a:round/>
              <a:headEnd type="none" w="sm" len="sm"/>
              <a:tailEnd type="none" w="sm" len="sm"/>
            </a:ln>
            <a:effectLst>
              <a:outerShdw blurRad="38100" dist="25400" dir="5400000" rotWithShape="0">
                <a:srgbClr val="000000">
                  <a:alpha val="5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4"/>
            <p:cNvSpPr/>
            <p:nvPr/>
          </p:nvSpPr>
          <p:spPr>
            <a:xfrm>
              <a:off x="551497" y="2213671"/>
              <a:ext cx="7720965" cy="442800"/>
            </a:xfrm>
            <a:prstGeom prst="roundRect">
              <a:avLst>
                <a:gd name="adj" fmla="val 16667"/>
              </a:avLst>
            </a:prstGeom>
            <a:gradFill>
              <a:gsLst>
                <a:gs pos="0">
                  <a:srgbClr val="4F4F4F"/>
                </a:gs>
                <a:gs pos="84000">
                  <a:srgbClr val="333333"/>
                </a:gs>
                <a:gs pos="100000">
                  <a:srgbClr val="333333"/>
                </a:gs>
              </a:gsLst>
              <a:lin ang="5400000" scaled="0"/>
            </a:gradFill>
            <a:ln>
              <a:noFill/>
            </a:ln>
            <a:effectLst>
              <a:outerShdw blurRad="38100" dist="25400" dir="5400000" rotWithShape="0">
                <a:srgbClr val="000000">
                  <a:alpha val="5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4"/>
            <p:cNvSpPr txBox="1"/>
            <p:nvPr/>
          </p:nvSpPr>
          <p:spPr>
            <a:xfrm>
              <a:off x="573113" y="2235287"/>
              <a:ext cx="7677733" cy="399568"/>
            </a:xfrm>
            <a:prstGeom prst="rect">
              <a:avLst/>
            </a:prstGeom>
            <a:noFill/>
            <a:ln>
              <a:noFill/>
            </a:ln>
          </p:spPr>
          <p:txBody>
            <a:bodyPr spcFirstLastPara="1" wrap="square" lIns="291825" tIns="0" rIns="291825" bIns="0" anchor="ctr" anchorCtr="0">
              <a:noAutofit/>
            </a:bodyPr>
            <a:lstStyle/>
            <a:p>
              <a:pPr marL="0" marR="0" lvl="0" indent="0" algn="l" rtl="0">
                <a:lnSpc>
                  <a:spcPct val="90000"/>
                </a:lnSpc>
                <a:spcBef>
                  <a:spcPts val="0"/>
                </a:spcBef>
                <a:spcAft>
                  <a:spcPts val="0"/>
                </a:spcAft>
                <a:buNone/>
              </a:pPr>
              <a:r>
                <a:rPr lang="en-US" sz="1800">
                  <a:solidFill>
                    <a:schemeClr val="lt1"/>
                  </a:solidFill>
                  <a:latin typeface="Gill Sans"/>
                  <a:ea typeface="Gill Sans"/>
                  <a:cs typeface="Gill Sans"/>
                  <a:sym typeface="Gill Sans"/>
                </a:rPr>
                <a:t>Goals of Psychology </a:t>
              </a:r>
              <a:endParaRPr sz="1800">
                <a:solidFill>
                  <a:schemeClr val="lt1"/>
                </a:solidFill>
                <a:latin typeface="Times New Roman"/>
                <a:ea typeface="Times New Roman"/>
                <a:cs typeface="Times New Roman"/>
                <a:sym typeface="Times New Roman"/>
              </a:endParaRPr>
            </a:p>
          </p:txBody>
        </p:sp>
        <p:sp>
          <p:nvSpPr>
            <p:cNvPr id="121" name="Google Shape;121;p14"/>
            <p:cNvSpPr/>
            <p:nvPr/>
          </p:nvSpPr>
          <p:spPr>
            <a:xfrm>
              <a:off x="0" y="3115471"/>
              <a:ext cx="11029950" cy="378000"/>
            </a:xfrm>
            <a:prstGeom prst="rect">
              <a:avLst/>
            </a:prstGeom>
            <a:solidFill>
              <a:schemeClr val="lt2">
                <a:alpha val="89803"/>
              </a:schemeClr>
            </a:solidFill>
            <a:ln w="12700" cap="rnd" cmpd="sng">
              <a:solidFill>
                <a:schemeClr val="dk2"/>
              </a:solidFill>
              <a:prstDash val="solid"/>
              <a:round/>
              <a:headEnd type="none" w="sm" len="sm"/>
              <a:tailEnd type="none" w="sm" len="sm"/>
            </a:ln>
            <a:effectLst>
              <a:outerShdw blurRad="38100" dist="25400" dir="5400000" rotWithShape="0">
                <a:srgbClr val="000000">
                  <a:alpha val="5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4"/>
            <p:cNvSpPr/>
            <p:nvPr/>
          </p:nvSpPr>
          <p:spPr>
            <a:xfrm>
              <a:off x="551497" y="2894071"/>
              <a:ext cx="7720965" cy="442800"/>
            </a:xfrm>
            <a:prstGeom prst="roundRect">
              <a:avLst>
                <a:gd name="adj" fmla="val 16667"/>
              </a:avLst>
            </a:prstGeom>
            <a:gradFill>
              <a:gsLst>
                <a:gs pos="0">
                  <a:srgbClr val="4F4F4F"/>
                </a:gs>
                <a:gs pos="84000">
                  <a:srgbClr val="333333"/>
                </a:gs>
                <a:gs pos="100000">
                  <a:srgbClr val="333333"/>
                </a:gs>
              </a:gsLst>
              <a:lin ang="5400000" scaled="0"/>
            </a:gradFill>
            <a:ln>
              <a:noFill/>
            </a:ln>
            <a:effectLst>
              <a:outerShdw blurRad="38100" dist="25400" dir="5400000" rotWithShape="0">
                <a:srgbClr val="000000">
                  <a:alpha val="5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4"/>
            <p:cNvSpPr txBox="1"/>
            <p:nvPr/>
          </p:nvSpPr>
          <p:spPr>
            <a:xfrm>
              <a:off x="573113" y="2915687"/>
              <a:ext cx="7677733" cy="399568"/>
            </a:xfrm>
            <a:prstGeom prst="rect">
              <a:avLst/>
            </a:prstGeom>
            <a:noFill/>
            <a:ln>
              <a:noFill/>
            </a:ln>
          </p:spPr>
          <p:txBody>
            <a:bodyPr spcFirstLastPara="1" wrap="square" lIns="291825" tIns="0" rIns="291825" bIns="0" anchor="ctr" anchorCtr="0">
              <a:noAutofit/>
            </a:bodyPr>
            <a:lstStyle/>
            <a:p>
              <a:pPr marL="0" marR="0" lvl="0" indent="0" algn="l" rtl="0">
                <a:lnSpc>
                  <a:spcPct val="90000"/>
                </a:lnSpc>
                <a:spcBef>
                  <a:spcPts val="0"/>
                </a:spcBef>
                <a:spcAft>
                  <a:spcPts val="0"/>
                </a:spcAft>
                <a:buNone/>
              </a:pPr>
              <a:r>
                <a:rPr lang="en-US" sz="1800">
                  <a:solidFill>
                    <a:schemeClr val="lt1"/>
                  </a:solidFill>
                  <a:latin typeface="Gill Sans"/>
                  <a:ea typeface="Gill Sans"/>
                  <a:cs typeface="Gill Sans"/>
                  <a:sym typeface="Gill Sans"/>
                </a:rPr>
                <a:t>Key debates in Psychology</a:t>
              </a:r>
              <a:endParaRPr sz="1800">
                <a:solidFill>
                  <a:schemeClr val="lt1"/>
                </a:solidFill>
                <a:latin typeface="Gill Sans"/>
                <a:ea typeface="Gill Sans"/>
                <a:cs typeface="Gill Sans"/>
                <a:sym typeface="Gill Sans"/>
              </a:endParaRPr>
            </a:p>
          </p:txBody>
        </p:sp>
        <p:sp>
          <p:nvSpPr>
            <p:cNvPr id="124" name="Google Shape;124;p14"/>
            <p:cNvSpPr/>
            <p:nvPr/>
          </p:nvSpPr>
          <p:spPr>
            <a:xfrm>
              <a:off x="0" y="3795871"/>
              <a:ext cx="11029950" cy="378000"/>
            </a:xfrm>
            <a:prstGeom prst="rect">
              <a:avLst/>
            </a:prstGeom>
            <a:solidFill>
              <a:schemeClr val="lt2">
                <a:alpha val="89803"/>
              </a:schemeClr>
            </a:solidFill>
            <a:ln w="12700" cap="rnd" cmpd="sng">
              <a:solidFill>
                <a:schemeClr val="dk2"/>
              </a:solidFill>
              <a:prstDash val="solid"/>
              <a:round/>
              <a:headEnd type="none" w="sm" len="sm"/>
              <a:tailEnd type="none" w="sm" len="sm"/>
            </a:ln>
            <a:effectLst>
              <a:outerShdw blurRad="38100" dist="25400" dir="5400000" rotWithShape="0">
                <a:srgbClr val="000000">
                  <a:alpha val="5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4"/>
            <p:cNvSpPr/>
            <p:nvPr/>
          </p:nvSpPr>
          <p:spPr>
            <a:xfrm>
              <a:off x="551497" y="3574471"/>
              <a:ext cx="7720965" cy="442800"/>
            </a:xfrm>
            <a:prstGeom prst="roundRect">
              <a:avLst>
                <a:gd name="adj" fmla="val 16667"/>
              </a:avLst>
            </a:prstGeom>
            <a:gradFill>
              <a:gsLst>
                <a:gs pos="0">
                  <a:srgbClr val="4F4F4F"/>
                </a:gs>
                <a:gs pos="84000">
                  <a:srgbClr val="333333"/>
                </a:gs>
                <a:gs pos="100000">
                  <a:srgbClr val="333333"/>
                </a:gs>
              </a:gsLst>
              <a:lin ang="5400000" scaled="0"/>
            </a:gradFill>
            <a:ln>
              <a:noFill/>
            </a:ln>
            <a:effectLst>
              <a:outerShdw blurRad="38100" dist="25400" dir="5400000" rotWithShape="0">
                <a:srgbClr val="000000">
                  <a:alpha val="5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4"/>
            <p:cNvSpPr txBox="1"/>
            <p:nvPr/>
          </p:nvSpPr>
          <p:spPr>
            <a:xfrm>
              <a:off x="573113" y="3596087"/>
              <a:ext cx="7677733" cy="399568"/>
            </a:xfrm>
            <a:prstGeom prst="rect">
              <a:avLst/>
            </a:prstGeom>
            <a:noFill/>
            <a:ln>
              <a:noFill/>
            </a:ln>
          </p:spPr>
          <p:txBody>
            <a:bodyPr spcFirstLastPara="1" wrap="square" lIns="291825" tIns="0" rIns="291825" bIns="0" anchor="ctr" anchorCtr="0">
              <a:noAutofit/>
            </a:bodyPr>
            <a:lstStyle/>
            <a:p>
              <a:pPr marL="0" marR="0" lvl="0" indent="0" algn="l" rtl="0">
                <a:lnSpc>
                  <a:spcPct val="90000"/>
                </a:lnSpc>
                <a:spcBef>
                  <a:spcPts val="0"/>
                </a:spcBef>
                <a:spcAft>
                  <a:spcPts val="0"/>
                </a:spcAft>
                <a:buNone/>
              </a:pPr>
              <a:r>
                <a:rPr lang="en-US" sz="1800" dirty="0">
                  <a:solidFill>
                    <a:schemeClr val="lt1"/>
                  </a:solidFill>
                  <a:latin typeface="Gill Sans"/>
                  <a:ea typeface="Gill Sans"/>
                  <a:cs typeface="Gill Sans"/>
                  <a:sym typeface="Gill Sans"/>
                </a:rPr>
                <a:t>Branches of Psychology</a:t>
              </a:r>
              <a:endParaRPr sz="1800" dirty="0">
                <a:solidFill>
                  <a:schemeClr val="lt1"/>
                </a:solidFill>
                <a:latin typeface="Gill Sans"/>
                <a:ea typeface="Gill Sans"/>
                <a:cs typeface="Gill Sans"/>
                <a:sym typeface="Gill Sans"/>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4128" y="1237673"/>
            <a:ext cx="9720073" cy="5071687"/>
          </a:xfrm>
        </p:spPr>
        <p:txBody>
          <a:bodyPr>
            <a:normAutofit lnSpcReduction="10000"/>
          </a:bodyPr>
          <a:lstStyle/>
          <a:p>
            <a:pPr algn="just"/>
            <a:r>
              <a:rPr lang="en-US" b="1" dirty="0"/>
              <a:t>3. Developmental Psychology</a:t>
            </a:r>
          </a:p>
          <a:p>
            <a:pPr algn="just"/>
            <a:r>
              <a:rPr lang="en-US" dirty="0"/>
              <a:t>    Focus: Psychological growth and changes throughout the lifespan, from infancy to old age.</a:t>
            </a:r>
          </a:p>
          <a:p>
            <a:pPr algn="just"/>
            <a:r>
              <a:rPr lang="en-US" dirty="0"/>
              <a:t>    Methods: Longitudinal and cross-sectional studies, observational research, and developmental assessments.</a:t>
            </a:r>
          </a:p>
          <a:p>
            <a:pPr algn="just"/>
            <a:r>
              <a:rPr lang="en-US" dirty="0"/>
              <a:t>    Applications: Understanding stages of cognitive, emotional, and social development, and applying this knowledge in education, parenting, and aging.</a:t>
            </a:r>
          </a:p>
          <a:p>
            <a:pPr algn="just"/>
            <a:r>
              <a:rPr lang="en-US" b="1" dirty="0"/>
              <a:t>4. Cognitive Psychology</a:t>
            </a:r>
          </a:p>
          <a:p>
            <a:pPr algn="just"/>
            <a:r>
              <a:rPr lang="en-US" dirty="0"/>
              <a:t>    Focus: Mental processes such as perception, memory, thought, problem-solving, and decision-making.</a:t>
            </a:r>
          </a:p>
          <a:p>
            <a:pPr algn="just"/>
            <a:r>
              <a:rPr lang="en-US" dirty="0"/>
              <a:t>    Methods: Experimental research, cognitive testing, and brain imaging techniques.</a:t>
            </a:r>
          </a:p>
          <a:p>
            <a:pPr algn="just"/>
            <a:r>
              <a:rPr lang="en-US" dirty="0"/>
              <a:t>    Applications: Improving cognitive functions, understanding memory disorders, and designing educational tools.</a:t>
            </a:r>
          </a:p>
          <a:p>
            <a:endParaRPr lang="en-US" dirty="0"/>
          </a:p>
        </p:txBody>
      </p:sp>
    </p:spTree>
    <p:extLst>
      <p:ext uri="{BB962C8B-B14F-4D97-AF65-F5344CB8AC3E}">
        <p14:creationId xmlns:p14="http://schemas.microsoft.com/office/powerpoint/2010/main" val="1423848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4128" y="877455"/>
            <a:ext cx="9720073" cy="5431905"/>
          </a:xfrm>
        </p:spPr>
        <p:txBody>
          <a:bodyPr>
            <a:normAutofit/>
          </a:bodyPr>
          <a:lstStyle/>
          <a:p>
            <a:r>
              <a:rPr lang="en-US" b="1" dirty="0" smtClean="0"/>
              <a:t>5. Social Psychology</a:t>
            </a:r>
            <a:endParaRPr lang="en-US" dirty="0"/>
          </a:p>
          <a:p>
            <a:pPr algn="just"/>
            <a:r>
              <a:rPr lang="en-US" dirty="0"/>
              <a:t>    Focus: How individuals are influenced by and interact with others in social contexts.</a:t>
            </a:r>
          </a:p>
          <a:p>
            <a:pPr algn="just"/>
            <a:r>
              <a:rPr lang="en-US" dirty="0"/>
              <a:t>    Methods: Surveys, experiments, and observational studies on social behavior, attitudes, </a:t>
            </a:r>
            <a:r>
              <a:rPr lang="en-US" dirty="0" smtClean="0"/>
              <a:t>and group </a:t>
            </a:r>
            <a:r>
              <a:rPr lang="en-US" dirty="0"/>
              <a:t>dynamics.</a:t>
            </a:r>
          </a:p>
          <a:p>
            <a:pPr algn="just"/>
            <a:r>
              <a:rPr lang="en-US" dirty="0"/>
              <a:t>    Applications: Understanding issues like prejudice, social influence, and group behavior</a:t>
            </a:r>
            <a:r>
              <a:rPr lang="en-US" dirty="0" smtClean="0"/>
              <a:t>.</a:t>
            </a:r>
            <a:endParaRPr lang="en-US" b="1" dirty="0"/>
          </a:p>
          <a:p>
            <a:r>
              <a:rPr lang="en-US" b="1" dirty="0" smtClean="0"/>
              <a:t>6. Industrial-Organizational Psychology</a:t>
            </a:r>
            <a:endParaRPr lang="en-US" dirty="0"/>
          </a:p>
          <a:p>
            <a:pPr algn="just"/>
            <a:r>
              <a:rPr lang="en-US" dirty="0"/>
              <a:t>    Focus: Application of psychological principles to workplace environments.</a:t>
            </a:r>
          </a:p>
          <a:p>
            <a:pPr algn="just"/>
            <a:r>
              <a:rPr lang="en-US" dirty="0"/>
              <a:t>    Methods: Employee selection, performance evaluation, organizational development, and </a:t>
            </a:r>
            <a:r>
              <a:rPr lang="en-US" dirty="0" smtClean="0"/>
              <a:t>	workplace </a:t>
            </a:r>
            <a:r>
              <a:rPr lang="en-US" dirty="0"/>
              <a:t>motivation strategies.</a:t>
            </a:r>
          </a:p>
          <a:p>
            <a:pPr algn="just"/>
            <a:r>
              <a:rPr lang="en-US" dirty="0"/>
              <a:t>    Applications: Improving job performance, employee satisfaction, and organizational </a:t>
            </a:r>
            <a:r>
              <a:rPr lang="en-US" dirty="0" smtClean="0"/>
              <a:t>	effectiveness</a:t>
            </a:r>
            <a:r>
              <a:rPr lang="en-US" dirty="0"/>
              <a:t>.</a:t>
            </a:r>
          </a:p>
        </p:txBody>
      </p:sp>
    </p:spTree>
    <p:extLst>
      <p:ext uri="{BB962C8B-B14F-4D97-AF65-F5344CB8AC3E}">
        <p14:creationId xmlns:p14="http://schemas.microsoft.com/office/powerpoint/2010/main" val="5015885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88292" y="637310"/>
            <a:ext cx="10012218" cy="5662180"/>
          </a:xfrm>
          <a:prstGeom prst="rect">
            <a:avLst/>
          </a:prstGeom>
        </p:spPr>
      </p:pic>
    </p:spTree>
    <p:extLst>
      <p:ext uri="{BB962C8B-B14F-4D97-AF65-F5344CB8AC3E}">
        <p14:creationId xmlns:p14="http://schemas.microsoft.com/office/powerpoint/2010/main" val="21240889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p45"/>
          <p:cNvPicPr preferRelativeResize="0">
            <a:picLocks noGrp="1"/>
          </p:cNvPicPr>
          <p:nvPr>
            <p:ph idx="1"/>
          </p:nvPr>
        </p:nvPicPr>
        <p:blipFill rotWithShape="1">
          <a:blip r:embed="rId3">
            <a:alphaModFix/>
          </a:blip>
          <a:stretch/>
        </p:blipFill>
        <p:spPr>
          <a:xfrm>
            <a:off x="1034473" y="1016000"/>
            <a:ext cx="10363199" cy="52927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6"/>
          <p:cNvSpPr txBox="1">
            <a:spLocks noGrp="1"/>
          </p:cNvSpPr>
          <p:nvPr>
            <p:ph type="title"/>
          </p:nvPr>
        </p:nvSpPr>
        <p:spPr>
          <a:xfrm>
            <a:off x="820928" y="14670"/>
            <a:ext cx="9720072" cy="149961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200"/>
              <a:buFont typeface="Gill Sans"/>
              <a:buNone/>
            </a:pPr>
            <a:r>
              <a:rPr lang="en-US" sz="4400" b="1" dirty="0"/>
              <a:t>GESTALT PSYCHOLOGY</a:t>
            </a:r>
            <a:endParaRPr sz="4400" b="1" dirty="0"/>
          </a:p>
        </p:txBody>
      </p:sp>
      <p:pic>
        <p:nvPicPr>
          <p:cNvPr id="355" name="Google Shape;355;p46"/>
          <p:cNvPicPr preferRelativeResize="0">
            <a:picLocks noGrp="1"/>
          </p:cNvPicPr>
          <p:nvPr>
            <p:ph idx="1"/>
          </p:nvPr>
        </p:nvPicPr>
        <p:blipFill rotWithShape="1">
          <a:blip r:embed="rId3">
            <a:alphaModFix/>
          </a:blip>
          <a:srcRect/>
          <a:stretch/>
        </p:blipFill>
        <p:spPr>
          <a:xfrm>
            <a:off x="682792" y="1951628"/>
            <a:ext cx="4019052" cy="4612943"/>
          </a:xfrm>
          <a:prstGeom prst="rect">
            <a:avLst/>
          </a:prstGeom>
          <a:noFill/>
          <a:ln>
            <a:noFill/>
          </a:ln>
        </p:spPr>
      </p:pic>
      <p:pic>
        <p:nvPicPr>
          <p:cNvPr id="356" name="Google Shape;356;p46"/>
          <p:cNvPicPr preferRelativeResize="0"/>
          <p:nvPr/>
        </p:nvPicPr>
        <p:blipFill rotWithShape="1">
          <a:blip r:embed="rId4">
            <a:alphaModFix/>
          </a:blip>
          <a:srcRect/>
          <a:stretch/>
        </p:blipFill>
        <p:spPr>
          <a:xfrm>
            <a:off x="5613591" y="1514286"/>
            <a:ext cx="5487628" cy="548762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61" name="Google Shape;361;p47"/>
          <p:cNvPicPr preferRelativeResize="0">
            <a:picLocks noGrp="1"/>
          </p:cNvPicPr>
          <p:nvPr>
            <p:ph idx="1"/>
          </p:nvPr>
        </p:nvPicPr>
        <p:blipFill rotWithShape="1">
          <a:blip r:embed="rId3">
            <a:alphaModFix/>
          </a:blip>
          <a:stretch/>
        </p:blipFill>
        <p:spPr>
          <a:xfrm>
            <a:off x="3934336" y="1251527"/>
            <a:ext cx="4028774" cy="40227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51220" t="60345" b="7872"/>
          <a:stretch/>
        </p:blipFill>
        <p:spPr>
          <a:xfrm>
            <a:off x="3048223" y="1483360"/>
            <a:ext cx="8232011" cy="4022725"/>
          </a:xfrm>
          <a:prstGeom prst="rect">
            <a:avLst/>
          </a:prstGeom>
        </p:spPr>
      </p:pic>
    </p:spTree>
    <p:extLst>
      <p:ext uri="{BB962C8B-B14F-4D97-AF65-F5344CB8AC3E}">
        <p14:creationId xmlns:p14="http://schemas.microsoft.com/office/powerpoint/2010/main" val="20849724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9171" t="58487" r="52390" b="7563"/>
          <a:stretch/>
        </p:blipFill>
        <p:spPr>
          <a:xfrm>
            <a:off x="2847652" y="2286000"/>
            <a:ext cx="6072833" cy="4022725"/>
          </a:xfrm>
          <a:prstGeom prst="rect">
            <a:avLst/>
          </a:prstGeom>
        </p:spPr>
      </p:pic>
    </p:spTree>
    <p:extLst>
      <p:ext uri="{BB962C8B-B14F-4D97-AF65-F5344CB8AC3E}">
        <p14:creationId xmlns:p14="http://schemas.microsoft.com/office/powerpoint/2010/main" val="22826057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t="47482"/>
          <a:stretch/>
        </p:blipFill>
        <p:spPr>
          <a:xfrm>
            <a:off x="1127760" y="1171903"/>
            <a:ext cx="10414000" cy="5170805"/>
          </a:xfrm>
          <a:prstGeom prst="rect">
            <a:avLst/>
          </a:prstGeom>
        </p:spPr>
      </p:pic>
    </p:spTree>
    <p:extLst>
      <p:ext uri="{BB962C8B-B14F-4D97-AF65-F5344CB8AC3E}">
        <p14:creationId xmlns:p14="http://schemas.microsoft.com/office/powerpoint/2010/main" val="13830632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366" name="Google Shape;366;p48"/>
          <p:cNvPicPr preferRelativeResize="0">
            <a:picLocks noGrp="1"/>
          </p:cNvPicPr>
          <p:nvPr>
            <p:ph idx="1"/>
          </p:nvPr>
        </p:nvPicPr>
        <p:blipFill rotWithShape="1">
          <a:blip r:embed="rId3">
            <a:alphaModFix/>
          </a:blip>
          <a:stretch/>
        </p:blipFill>
        <p:spPr>
          <a:xfrm>
            <a:off x="965200" y="365760"/>
            <a:ext cx="10342880" cy="578104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192000" cy="6858000"/>
          </a:xfrm>
          <a:prstGeom prst="rect">
            <a:avLst/>
          </a:prstGeom>
        </p:spPr>
      </p:pic>
      <p:sp>
        <p:nvSpPr>
          <p:cNvPr id="4" name="Google Shape;106;p14"/>
          <p:cNvSpPr txBox="1">
            <a:spLocks noGrp="1"/>
          </p:cNvSpPr>
          <p:nvPr>
            <p:ph type="title"/>
          </p:nvPr>
        </p:nvSpPr>
        <p:spPr>
          <a:xfrm>
            <a:off x="5661892" y="4755708"/>
            <a:ext cx="6694054" cy="1499616"/>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2800"/>
              <a:buFont typeface="Gill Sans"/>
              <a:buNone/>
            </a:pPr>
            <a:r>
              <a:rPr lang="en-US" b="1" dirty="0" smtClean="0"/>
              <a:t>What is psychology?</a:t>
            </a:r>
            <a:endParaRPr b="1"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9"/>
          <p:cNvSpPr txBox="1">
            <a:spLocks noGrp="1"/>
          </p:cNvSpPr>
          <p:nvPr>
            <p:ph idx="1"/>
          </p:nvPr>
        </p:nvSpPr>
        <p:spPr>
          <a:xfrm>
            <a:off x="1171909" y="1667163"/>
            <a:ext cx="9720073" cy="4023360"/>
          </a:xfrm>
          <a:prstGeom prst="rect">
            <a:avLst/>
          </a:prstGeom>
          <a:noFill/>
          <a:ln>
            <a:noFill/>
          </a:ln>
        </p:spPr>
        <p:txBody>
          <a:bodyPr spcFirstLastPara="1" wrap="square" lIns="91425" tIns="45700" rIns="91425" bIns="45700" anchor="ctr" anchorCtr="0">
            <a:normAutofit/>
          </a:bodyPr>
          <a:lstStyle/>
          <a:p>
            <a:pPr marL="306000" lvl="0" indent="-306000" algn="just" rtl="0">
              <a:spcBef>
                <a:spcPts val="0"/>
              </a:spcBef>
              <a:spcAft>
                <a:spcPts val="0"/>
              </a:spcAft>
              <a:buSzPts val="2208"/>
              <a:buChar char="◼"/>
            </a:pPr>
            <a:r>
              <a:rPr lang="en-US" sz="2800" dirty="0">
                <a:solidFill>
                  <a:srgbClr val="FF0000"/>
                </a:solidFill>
                <a:latin typeface="Gill Sans"/>
                <a:ea typeface="Gill Sans"/>
                <a:cs typeface="Gill Sans"/>
                <a:sym typeface="Gill Sans"/>
              </a:rPr>
              <a:t>Max Wertheimer</a:t>
            </a:r>
            <a:r>
              <a:rPr lang="en-US" sz="2800" dirty="0">
                <a:solidFill>
                  <a:srgbClr val="202124"/>
                </a:solidFill>
                <a:latin typeface="Gill Sans"/>
                <a:ea typeface="Gill Sans"/>
                <a:cs typeface="Gill Sans"/>
                <a:sym typeface="Gill Sans"/>
              </a:rPr>
              <a:t> (1880–1943), </a:t>
            </a:r>
            <a:r>
              <a:rPr lang="en-US" sz="2800" dirty="0">
                <a:solidFill>
                  <a:srgbClr val="FF0000"/>
                </a:solidFill>
                <a:latin typeface="Gill Sans"/>
                <a:ea typeface="Gill Sans"/>
                <a:cs typeface="Gill Sans"/>
                <a:sym typeface="Gill Sans"/>
              </a:rPr>
              <a:t>Kurt </a:t>
            </a:r>
            <a:r>
              <a:rPr lang="en-US" sz="2800" dirty="0" err="1">
                <a:solidFill>
                  <a:srgbClr val="FF0000"/>
                </a:solidFill>
                <a:latin typeface="Gill Sans"/>
                <a:ea typeface="Gill Sans"/>
                <a:cs typeface="Gill Sans"/>
                <a:sym typeface="Gill Sans"/>
              </a:rPr>
              <a:t>Koffka</a:t>
            </a:r>
            <a:r>
              <a:rPr lang="en-US" sz="2800" dirty="0">
                <a:solidFill>
                  <a:srgbClr val="FF0000"/>
                </a:solidFill>
                <a:latin typeface="Gill Sans"/>
                <a:ea typeface="Gill Sans"/>
                <a:cs typeface="Gill Sans"/>
                <a:sym typeface="Gill Sans"/>
              </a:rPr>
              <a:t> </a:t>
            </a:r>
            <a:r>
              <a:rPr lang="en-US" sz="2800" dirty="0">
                <a:solidFill>
                  <a:srgbClr val="202124"/>
                </a:solidFill>
                <a:latin typeface="Gill Sans"/>
                <a:ea typeface="Gill Sans"/>
                <a:cs typeface="Gill Sans"/>
                <a:sym typeface="Gill Sans"/>
              </a:rPr>
              <a:t>(1886–1941), and </a:t>
            </a:r>
            <a:r>
              <a:rPr lang="en-US" sz="2800" dirty="0">
                <a:solidFill>
                  <a:srgbClr val="FF0000"/>
                </a:solidFill>
                <a:latin typeface="Gill Sans"/>
                <a:ea typeface="Gill Sans"/>
                <a:cs typeface="Gill Sans"/>
                <a:sym typeface="Gill Sans"/>
              </a:rPr>
              <a:t>Wolfgang </a:t>
            </a:r>
            <a:r>
              <a:rPr lang="en-US" sz="2800" dirty="0" err="1">
                <a:solidFill>
                  <a:srgbClr val="FF0000"/>
                </a:solidFill>
                <a:latin typeface="Gill Sans"/>
                <a:ea typeface="Gill Sans"/>
                <a:cs typeface="Gill Sans"/>
                <a:sym typeface="Gill Sans"/>
              </a:rPr>
              <a:t>Köhler</a:t>
            </a:r>
            <a:r>
              <a:rPr lang="en-US" sz="2800" dirty="0">
                <a:solidFill>
                  <a:srgbClr val="FF0000"/>
                </a:solidFill>
                <a:latin typeface="Gill Sans"/>
                <a:ea typeface="Gill Sans"/>
                <a:cs typeface="Gill Sans"/>
                <a:sym typeface="Gill Sans"/>
              </a:rPr>
              <a:t> </a:t>
            </a:r>
            <a:r>
              <a:rPr lang="en-US" sz="2800" dirty="0">
                <a:solidFill>
                  <a:srgbClr val="202124"/>
                </a:solidFill>
                <a:latin typeface="Gill Sans"/>
                <a:ea typeface="Gill Sans"/>
                <a:cs typeface="Gill Sans"/>
                <a:sym typeface="Gill Sans"/>
              </a:rPr>
              <a:t>(1887–1967) founded Gestalt psychology in the early 20th century.</a:t>
            </a:r>
            <a:endParaRPr sz="2800" dirty="0">
              <a:solidFill>
                <a:schemeClr val="dk1"/>
              </a:solidFill>
              <a:latin typeface="Gill Sans"/>
              <a:ea typeface="Gill Sans"/>
              <a:cs typeface="Gill Sans"/>
              <a:sym typeface="Gill Sans"/>
            </a:endParaRPr>
          </a:p>
          <a:p>
            <a:pPr marL="306000" lvl="0" indent="-306000" algn="just" rtl="0">
              <a:spcBef>
                <a:spcPts val="1080"/>
              </a:spcBef>
              <a:spcAft>
                <a:spcPts val="0"/>
              </a:spcAft>
              <a:buSzPts val="2208"/>
              <a:buChar char="◼"/>
            </a:pPr>
            <a:r>
              <a:rPr lang="en-US" sz="2800" dirty="0">
                <a:solidFill>
                  <a:schemeClr val="dk1"/>
                </a:solidFill>
                <a:latin typeface="Gill Sans"/>
                <a:ea typeface="Gill Sans"/>
                <a:cs typeface="Gill Sans"/>
                <a:sym typeface="Gill Sans"/>
              </a:rPr>
              <a:t>The whole is different from the sum of its parts.</a:t>
            </a:r>
            <a:endParaRPr sz="2800" dirty="0"/>
          </a:p>
          <a:p>
            <a:pPr marL="306000" lvl="0" indent="-306000" algn="just" rtl="0">
              <a:spcBef>
                <a:spcPts val="1080"/>
              </a:spcBef>
              <a:spcAft>
                <a:spcPts val="0"/>
              </a:spcAft>
              <a:buSzPts val="2208"/>
              <a:buChar char="◼"/>
            </a:pPr>
            <a:r>
              <a:rPr lang="en-US" sz="2800" dirty="0">
                <a:solidFill>
                  <a:schemeClr val="dk1"/>
                </a:solidFill>
                <a:latin typeface="Gill Sans"/>
                <a:ea typeface="Gill Sans"/>
                <a:cs typeface="Gill Sans"/>
                <a:sym typeface="Gill Sans"/>
              </a:rPr>
              <a:t>Our perception or understanding of objects is greater and more meaningful  than the individuals elements that make up our perceptions. </a:t>
            </a:r>
            <a:endParaRPr sz="2800" dirty="0"/>
          </a:p>
          <a:p>
            <a:pPr marL="306000" lvl="0" indent="-165792" algn="l" rtl="0">
              <a:spcBef>
                <a:spcPts val="1080"/>
              </a:spcBef>
              <a:spcAft>
                <a:spcPts val="0"/>
              </a:spcAft>
              <a:buSzPts val="2208"/>
              <a:buNone/>
            </a:pPr>
            <a:endParaRPr sz="2400" dirty="0">
              <a:solidFill>
                <a:schemeClr val="dk1"/>
              </a:solidFill>
            </a:endParaRPr>
          </a:p>
          <a:p>
            <a:pPr marL="306000" lvl="0" indent="-165792" algn="l" rtl="0">
              <a:spcBef>
                <a:spcPts val="1080"/>
              </a:spcBef>
              <a:spcAft>
                <a:spcPts val="0"/>
              </a:spcAft>
              <a:buSzPts val="2208"/>
              <a:buNone/>
            </a:pPr>
            <a:endParaRPr sz="2400" dirty="0">
              <a:solidFill>
                <a:schemeClr val="dk1"/>
              </a:solidFill>
            </a:endParaRPr>
          </a:p>
        </p:txBody>
      </p:sp>
      <p:pic>
        <p:nvPicPr>
          <p:cNvPr id="373" name="Google Shape;373;p49"/>
          <p:cNvPicPr preferRelativeResize="0"/>
          <p:nvPr/>
        </p:nvPicPr>
        <p:blipFill rotWithShape="1">
          <a:blip r:embed="rId3">
            <a:alphaModFix/>
          </a:blip>
          <a:srcRect/>
          <a:stretch/>
        </p:blipFill>
        <p:spPr>
          <a:xfrm>
            <a:off x="5114016" y="4754481"/>
            <a:ext cx="5870957" cy="139610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0"/>
          <p:cNvSpPr txBox="1">
            <a:spLocks noGrp="1"/>
          </p:cNvSpPr>
          <p:nvPr>
            <p:ph idx="1"/>
          </p:nvPr>
        </p:nvSpPr>
        <p:spPr>
          <a:xfrm>
            <a:off x="1134964" y="1639454"/>
            <a:ext cx="10518556" cy="4669906"/>
          </a:xfrm>
          <a:prstGeom prst="rect">
            <a:avLst/>
          </a:prstGeom>
          <a:noFill/>
          <a:ln>
            <a:noFill/>
          </a:ln>
        </p:spPr>
        <p:txBody>
          <a:bodyPr spcFirstLastPara="1" wrap="square" lIns="91425" tIns="45700" rIns="91425" bIns="45700" anchor="ctr" anchorCtr="0">
            <a:noAutofit/>
          </a:bodyPr>
          <a:lstStyle/>
          <a:p>
            <a:pPr marL="306000" lvl="0" indent="-306000" algn="just" rtl="0">
              <a:spcBef>
                <a:spcPts val="0"/>
              </a:spcBef>
              <a:spcAft>
                <a:spcPts val="0"/>
              </a:spcAft>
              <a:buSzPts val="2208"/>
              <a:buChar char="◼"/>
            </a:pPr>
            <a:r>
              <a:rPr lang="en-US" sz="2800" dirty="0">
                <a:solidFill>
                  <a:schemeClr val="dk1"/>
                </a:solidFill>
              </a:rPr>
              <a:t>When trying to make sense of the world around us, Gestalt psychology suggests that we do not simply focus on every small component. Instead, our minds tend to perceive objects as part of a greater whole and as elements of more complex systems.</a:t>
            </a:r>
            <a:endParaRPr sz="2800" dirty="0"/>
          </a:p>
          <a:p>
            <a:pPr marL="306000" lvl="0" indent="-165792" algn="l" rtl="0">
              <a:spcBef>
                <a:spcPts val="1080"/>
              </a:spcBef>
              <a:spcAft>
                <a:spcPts val="0"/>
              </a:spcAft>
              <a:buSzPts val="2208"/>
              <a:buNone/>
            </a:pPr>
            <a:endParaRPr sz="2800" dirty="0">
              <a:solidFill>
                <a:schemeClr val="dk1"/>
              </a:solidFill>
            </a:endParaRPr>
          </a:p>
          <a:p>
            <a:pPr marL="306000" lvl="0" indent="-306000" algn="just" rtl="0">
              <a:spcBef>
                <a:spcPts val="1080"/>
              </a:spcBef>
              <a:spcAft>
                <a:spcPts val="0"/>
              </a:spcAft>
              <a:buSzPts val="2208"/>
              <a:buChar char="◼"/>
            </a:pPr>
            <a:r>
              <a:rPr lang="en-US" sz="2800" dirty="0">
                <a:solidFill>
                  <a:schemeClr val="dk1"/>
                </a:solidFill>
              </a:rPr>
              <a:t>This school of psychology played a major role in the modern development of the study of human sensation and perception.</a:t>
            </a:r>
            <a:endParaRPr sz="2800" dirty="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51"/>
          <p:cNvSpPr txBox="1">
            <a:spLocks noGrp="1"/>
          </p:cNvSpPr>
          <p:nvPr>
            <p:ph type="title"/>
          </p:nvPr>
        </p:nvSpPr>
        <p:spPr>
          <a:xfrm>
            <a:off x="922528" y="0"/>
            <a:ext cx="9720072" cy="149961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200"/>
              <a:buFont typeface="Gill Sans"/>
              <a:buNone/>
            </a:pPr>
            <a:r>
              <a:rPr lang="en-US" sz="4400" b="1" dirty="0"/>
              <a:t>SIGMUND FREUD (1856-1939)</a:t>
            </a:r>
            <a:endParaRPr sz="4400" b="1" dirty="0"/>
          </a:p>
        </p:txBody>
      </p:sp>
      <p:sp>
        <p:nvSpPr>
          <p:cNvPr id="384" name="Google Shape;384;p51"/>
          <p:cNvSpPr txBox="1">
            <a:spLocks noGrp="1"/>
          </p:cNvSpPr>
          <p:nvPr>
            <p:ph idx="1"/>
          </p:nvPr>
        </p:nvSpPr>
        <p:spPr>
          <a:xfrm>
            <a:off x="2985246" y="2180496"/>
            <a:ext cx="5015754" cy="4288543"/>
          </a:xfrm>
          <a:prstGeom prst="rect">
            <a:avLst/>
          </a:prstGeom>
          <a:noFill/>
          <a:ln>
            <a:noFill/>
          </a:ln>
        </p:spPr>
        <p:txBody>
          <a:bodyPr spcFirstLastPara="1" wrap="square" lIns="91425" tIns="45700" rIns="91425" bIns="45700" anchor="ctr" anchorCtr="0">
            <a:noAutofit/>
          </a:bodyPr>
          <a:lstStyle/>
          <a:p>
            <a:pPr marL="306000" lvl="0" indent="-306000" algn="just" rtl="0">
              <a:spcBef>
                <a:spcPts val="0"/>
              </a:spcBef>
              <a:spcAft>
                <a:spcPts val="0"/>
              </a:spcAft>
              <a:buSzPts val="2208"/>
              <a:buChar char="◼"/>
            </a:pPr>
            <a:r>
              <a:rPr lang="en-US" sz="2400" dirty="0">
                <a:solidFill>
                  <a:schemeClr val="dk1"/>
                </a:solidFill>
                <a:latin typeface="Gill Sans"/>
                <a:ea typeface="Gill Sans"/>
                <a:cs typeface="Gill Sans"/>
                <a:sym typeface="Gill Sans"/>
              </a:rPr>
              <a:t>Austrian physician who founded the psychoanalytic</a:t>
            </a:r>
            <a:r>
              <a:rPr lang="en-US" sz="2400" dirty="0">
                <a:solidFill>
                  <a:schemeClr val="dk1"/>
                </a:solidFill>
              </a:rPr>
              <a:t> </a:t>
            </a:r>
            <a:r>
              <a:rPr lang="en-US" sz="2400" dirty="0">
                <a:solidFill>
                  <a:schemeClr val="dk1"/>
                </a:solidFill>
                <a:latin typeface="Gill Sans"/>
                <a:ea typeface="Gill Sans"/>
                <a:cs typeface="Gill Sans"/>
                <a:sym typeface="Gill Sans"/>
              </a:rPr>
              <a:t>approach to psychology.</a:t>
            </a:r>
            <a:endParaRPr dirty="0"/>
          </a:p>
          <a:p>
            <a:pPr marL="306000" lvl="0" indent="-306000" algn="just" rtl="0">
              <a:spcBef>
                <a:spcPts val="1080"/>
              </a:spcBef>
              <a:spcAft>
                <a:spcPts val="0"/>
              </a:spcAft>
              <a:buSzPts val="2208"/>
              <a:buChar char="◼"/>
            </a:pPr>
            <a:r>
              <a:rPr lang="en-US" sz="2400" b="1" dirty="0">
                <a:solidFill>
                  <a:schemeClr val="accent3"/>
                </a:solidFill>
                <a:latin typeface="Source Sans Pro"/>
                <a:ea typeface="Source Sans Pro"/>
                <a:cs typeface="Source Sans Pro"/>
                <a:sym typeface="Source Sans Pro"/>
              </a:rPr>
              <a:t>Freud developed a theory based on the existence of the unconscious</a:t>
            </a:r>
            <a:r>
              <a:rPr lang="en-US" sz="2400" dirty="0">
                <a:solidFill>
                  <a:schemeClr val="accent3"/>
                </a:solidFill>
                <a:latin typeface="Source Sans Pro"/>
                <a:ea typeface="Source Sans Pro"/>
                <a:cs typeface="Source Sans Pro"/>
                <a:sym typeface="Source Sans Pro"/>
              </a:rPr>
              <a:t>.</a:t>
            </a:r>
            <a:endParaRPr dirty="0"/>
          </a:p>
          <a:p>
            <a:pPr marL="306000" lvl="0" indent="-306000" algn="just" rtl="0">
              <a:spcBef>
                <a:spcPts val="1080"/>
              </a:spcBef>
              <a:spcAft>
                <a:spcPts val="0"/>
              </a:spcAft>
              <a:buSzPts val="2208"/>
              <a:buChar char="◼"/>
            </a:pPr>
            <a:r>
              <a:rPr lang="en-US" sz="2400" dirty="0">
                <a:solidFill>
                  <a:schemeClr val="dk1"/>
                </a:solidFill>
              </a:rPr>
              <a:t>According to him emotional and behavioral </a:t>
            </a:r>
            <a:r>
              <a:rPr lang="en-US" sz="2400" dirty="0">
                <a:solidFill>
                  <a:schemeClr val="dk1"/>
                </a:solidFill>
                <a:latin typeface="Gill Sans"/>
                <a:ea typeface="Gill Sans"/>
                <a:cs typeface="Gill Sans"/>
                <a:sym typeface="Gill Sans"/>
              </a:rPr>
              <a:t> disturbances were based on personal conflicts on an unconscious level.</a:t>
            </a:r>
            <a:endParaRPr dirty="0"/>
          </a:p>
          <a:p>
            <a:pPr marL="306000" lvl="0" indent="-165792" algn="just" rtl="0">
              <a:spcBef>
                <a:spcPts val="1080"/>
              </a:spcBef>
              <a:spcAft>
                <a:spcPts val="0"/>
              </a:spcAft>
              <a:buSzPts val="2208"/>
              <a:buNone/>
            </a:pPr>
            <a:endParaRPr sz="2400" dirty="0">
              <a:solidFill>
                <a:schemeClr val="dk1"/>
              </a:solidFill>
            </a:endParaRPr>
          </a:p>
        </p:txBody>
      </p:sp>
      <p:pic>
        <p:nvPicPr>
          <p:cNvPr id="385" name="Google Shape;385;p51"/>
          <p:cNvPicPr preferRelativeResize="0"/>
          <p:nvPr/>
        </p:nvPicPr>
        <p:blipFill rotWithShape="1">
          <a:blip r:embed="rId3">
            <a:alphaModFix/>
          </a:blip>
          <a:srcRect/>
          <a:stretch/>
        </p:blipFill>
        <p:spPr>
          <a:xfrm flipH="1">
            <a:off x="127562" y="2180495"/>
            <a:ext cx="2857684" cy="4032045"/>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pic>
        <p:nvPicPr>
          <p:cNvPr id="386" name="Google Shape;386;p51"/>
          <p:cNvPicPr preferRelativeResize="0"/>
          <p:nvPr/>
        </p:nvPicPr>
        <p:blipFill rotWithShape="1">
          <a:blip r:embed="rId4">
            <a:alphaModFix/>
          </a:blip>
          <a:srcRect/>
          <a:stretch/>
        </p:blipFill>
        <p:spPr>
          <a:xfrm>
            <a:off x="8296585" y="2030506"/>
            <a:ext cx="3700070" cy="443853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2"/>
          <p:cNvSpPr txBox="1">
            <a:spLocks noGrp="1"/>
          </p:cNvSpPr>
          <p:nvPr>
            <p:ph idx="1"/>
          </p:nvPr>
        </p:nvSpPr>
        <p:spPr>
          <a:xfrm>
            <a:off x="342022" y="2317132"/>
            <a:ext cx="7418562" cy="4309014"/>
          </a:xfrm>
          <a:prstGeom prst="rect">
            <a:avLst/>
          </a:prstGeom>
          <a:noFill/>
          <a:ln>
            <a:noFill/>
          </a:ln>
        </p:spPr>
        <p:txBody>
          <a:bodyPr spcFirstLastPara="1" wrap="square" lIns="91425" tIns="45700" rIns="91425" bIns="45700" anchor="ctr" anchorCtr="0">
            <a:normAutofit/>
          </a:bodyPr>
          <a:lstStyle/>
          <a:p>
            <a:pPr marL="306000" lvl="0" indent="-306000" algn="just" rtl="0">
              <a:spcBef>
                <a:spcPts val="0"/>
              </a:spcBef>
              <a:spcAft>
                <a:spcPts val="0"/>
              </a:spcAft>
              <a:buSzPct val="92000"/>
              <a:buChar char="◼"/>
            </a:pPr>
            <a:r>
              <a:rPr lang="en-US" sz="2600" dirty="0">
                <a:solidFill>
                  <a:schemeClr val="dk1"/>
                </a:solidFill>
              </a:rPr>
              <a:t>At the center of Freud’s theory is the concept of the unconscious – the thoughts, attitudes, impulses, wishes ,motivations, and emotions of which we are unaware.</a:t>
            </a:r>
            <a:endParaRPr dirty="0"/>
          </a:p>
          <a:p>
            <a:pPr marL="306000" lvl="0" indent="-306000" algn="just" rtl="0">
              <a:spcBef>
                <a:spcPts val="1081"/>
              </a:spcBef>
              <a:spcAft>
                <a:spcPts val="0"/>
              </a:spcAft>
              <a:buSzPct val="92000"/>
              <a:buChar char="◼"/>
            </a:pPr>
            <a:r>
              <a:rPr lang="en-US" sz="2600" dirty="0">
                <a:solidFill>
                  <a:schemeClr val="dk1"/>
                </a:solidFill>
              </a:rPr>
              <a:t>Childhood’s unacceptable (forbidden or punished) wishes are driven out of conscious awareness and become part of the unconscious, where they continue to influence our thoughts, feelings, and actions.</a:t>
            </a:r>
            <a:endParaRPr dirty="0"/>
          </a:p>
          <a:p>
            <a:pPr marL="306000" lvl="0" indent="-306000" algn="just" rtl="0">
              <a:spcBef>
                <a:spcPts val="1081"/>
              </a:spcBef>
              <a:spcAft>
                <a:spcPts val="0"/>
              </a:spcAft>
              <a:buSzPct val="92000"/>
              <a:buChar char="◼"/>
            </a:pPr>
            <a:r>
              <a:rPr lang="en-US" sz="2600" b="1" dirty="0">
                <a:solidFill>
                  <a:schemeClr val="dk1"/>
                </a:solidFill>
              </a:rPr>
              <a:t>Unconscious thoughts are </a:t>
            </a:r>
            <a:endParaRPr dirty="0"/>
          </a:p>
          <a:p>
            <a:pPr marL="0" lvl="0" indent="0" algn="just" rtl="0">
              <a:spcBef>
                <a:spcPts val="1081"/>
              </a:spcBef>
              <a:spcAft>
                <a:spcPts val="0"/>
              </a:spcAft>
              <a:buSzPct val="92000"/>
              <a:buNone/>
            </a:pPr>
            <a:r>
              <a:rPr lang="en-US" sz="2600" b="1" dirty="0">
                <a:solidFill>
                  <a:schemeClr val="dk1"/>
                </a:solidFill>
              </a:rPr>
              <a:t>expressed in dreams, slips of the </a:t>
            </a:r>
            <a:endParaRPr sz="2600" b="1" dirty="0">
              <a:solidFill>
                <a:schemeClr val="dk1"/>
              </a:solidFill>
            </a:endParaRPr>
          </a:p>
          <a:p>
            <a:pPr marL="0" lvl="0" indent="0" algn="just" rtl="0">
              <a:spcBef>
                <a:spcPts val="1081"/>
              </a:spcBef>
              <a:spcAft>
                <a:spcPts val="0"/>
              </a:spcAft>
              <a:buSzPct val="92000"/>
              <a:buNone/>
            </a:pPr>
            <a:r>
              <a:rPr lang="en-US" sz="2600" b="1" dirty="0">
                <a:solidFill>
                  <a:schemeClr val="dk1"/>
                </a:solidFill>
              </a:rPr>
              <a:t>tongue, and physical mannerisms. </a:t>
            </a:r>
            <a:endParaRPr sz="2600" b="1" dirty="0">
              <a:solidFill>
                <a:schemeClr val="dk1"/>
              </a:solidFill>
            </a:endParaRPr>
          </a:p>
          <a:p>
            <a:pPr marL="306000" lvl="0" indent="-165499" algn="just" rtl="0">
              <a:spcBef>
                <a:spcPts val="1081"/>
              </a:spcBef>
              <a:spcAft>
                <a:spcPts val="0"/>
              </a:spcAft>
              <a:buSzPct val="92000"/>
              <a:buNone/>
            </a:pPr>
            <a:endParaRPr sz="2600" dirty="0">
              <a:solidFill>
                <a:schemeClr val="dk1"/>
              </a:solidFill>
            </a:endParaRPr>
          </a:p>
          <a:p>
            <a:pPr marL="306000" lvl="0" indent="-176307" algn="just" rtl="0">
              <a:spcBef>
                <a:spcPts val="1044"/>
              </a:spcBef>
              <a:spcAft>
                <a:spcPts val="0"/>
              </a:spcAft>
              <a:buSzPct val="92000"/>
              <a:buNone/>
            </a:pPr>
            <a:endParaRPr sz="2400" dirty="0">
              <a:solidFill>
                <a:schemeClr val="dk1"/>
              </a:solidFill>
            </a:endParaRPr>
          </a:p>
          <a:p>
            <a:pPr marL="306000" lvl="0" indent="-208730" algn="l" rtl="0">
              <a:spcBef>
                <a:spcPts val="933"/>
              </a:spcBef>
              <a:spcAft>
                <a:spcPts val="0"/>
              </a:spcAft>
              <a:buSzPct val="91999"/>
              <a:buNone/>
            </a:pPr>
            <a:endParaRPr dirty="0"/>
          </a:p>
        </p:txBody>
      </p:sp>
      <p:pic>
        <p:nvPicPr>
          <p:cNvPr id="392" name="Google Shape;392;p52"/>
          <p:cNvPicPr preferRelativeResize="0"/>
          <p:nvPr/>
        </p:nvPicPr>
        <p:blipFill rotWithShape="1">
          <a:blip r:embed="rId3">
            <a:alphaModFix/>
          </a:blip>
          <a:srcRect/>
          <a:stretch/>
        </p:blipFill>
        <p:spPr>
          <a:xfrm>
            <a:off x="7288306" y="1446664"/>
            <a:ext cx="5213043" cy="6100548"/>
          </a:xfrm>
          <a:prstGeom prst="rect">
            <a:avLst/>
          </a:prstGeom>
          <a:noFill/>
          <a:ln>
            <a:noFill/>
          </a:ln>
        </p:spPr>
      </p:pic>
      <p:pic>
        <p:nvPicPr>
          <p:cNvPr id="393" name="Google Shape;393;p52"/>
          <p:cNvPicPr preferRelativeResize="0"/>
          <p:nvPr/>
        </p:nvPicPr>
        <p:blipFill rotWithShape="1">
          <a:blip r:embed="rId4">
            <a:alphaModFix/>
          </a:blip>
          <a:srcRect/>
          <a:stretch/>
        </p:blipFill>
        <p:spPr>
          <a:xfrm>
            <a:off x="5462710" y="4471639"/>
            <a:ext cx="2053212" cy="223093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3"/>
          <p:cNvSpPr txBox="1">
            <a:spLocks noGrp="1"/>
          </p:cNvSpPr>
          <p:nvPr>
            <p:ph type="title"/>
          </p:nvPr>
        </p:nvSpPr>
        <p:spPr>
          <a:xfrm>
            <a:off x="811692" y="0"/>
            <a:ext cx="9720072" cy="149961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200"/>
              <a:buFont typeface="Gill Sans"/>
              <a:buNone/>
            </a:pPr>
            <a:r>
              <a:rPr lang="en-US" sz="4400" b="1" dirty="0"/>
              <a:t>BEHAVIORISM</a:t>
            </a:r>
            <a:endParaRPr sz="4400" b="1" dirty="0"/>
          </a:p>
        </p:txBody>
      </p:sp>
      <p:sp>
        <p:nvSpPr>
          <p:cNvPr id="399" name="Google Shape;399;p53"/>
          <p:cNvSpPr txBox="1">
            <a:spLocks noGrp="1"/>
          </p:cNvSpPr>
          <p:nvPr>
            <p:ph idx="1"/>
          </p:nvPr>
        </p:nvSpPr>
        <p:spPr>
          <a:xfrm>
            <a:off x="581191" y="1499616"/>
            <a:ext cx="11228773" cy="4287035"/>
          </a:xfrm>
          <a:prstGeom prst="rect">
            <a:avLst/>
          </a:prstGeom>
          <a:noFill/>
          <a:ln>
            <a:noFill/>
          </a:ln>
        </p:spPr>
        <p:txBody>
          <a:bodyPr spcFirstLastPara="1" wrap="square" lIns="91425" tIns="45700" rIns="91425" bIns="45700" anchor="ctr" anchorCtr="0">
            <a:normAutofit fontScale="92500" lnSpcReduction="10000"/>
          </a:bodyPr>
          <a:lstStyle/>
          <a:p>
            <a:pPr marL="306000" lvl="0" indent="-305999" algn="just" rtl="0">
              <a:spcBef>
                <a:spcPts val="0"/>
              </a:spcBef>
              <a:spcAft>
                <a:spcPts val="0"/>
              </a:spcAft>
              <a:buSzPct val="92000"/>
              <a:buChar char="◼"/>
            </a:pPr>
            <a:r>
              <a:rPr lang="en-US" sz="2800" dirty="0">
                <a:solidFill>
                  <a:srgbClr val="FF0000"/>
                </a:solidFill>
              </a:rPr>
              <a:t>John B. Watson</a:t>
            </a:r>
            <a:r>
              <a:rPr lang="en-US" sz="2800" dirty="0">
                <a:solidFill>
                  <a:schemeClr val="dk1"/>
                </a:solidFill>
              </a:rPr>
              <a:t>, in 1913 and others ascribing to behaviorism, argued that nearly all behavior is a result of conditioning and the environment shapes behavior by reinforcing specific habits. </a:t>
            </a:r>
            <a:endParaRPr sz="2400" dirty="0"/>
          </a:p>
          <a:p>
            <a:pPr marL="306000" lvl="0" indent="-305999" algn="just" rtl="0">
              <a:spcBef>
                <a:spcPts val="1044"/>
              </a:spcBef>
              <a:spcAft>
                <a:spcPts val="0"/>
              </a:spcAft>
              <a:buSzPct val="92000"/>
              <a:buChar char="◼"/>
            </a:pPr>
            <a:r>
              <a:rPr lang="en-US" sz="2800" dirty="0">
                <a:solidFill>
                  <a:schemeClr val="dk1"/>
                </a:solidFill>
              </a:rPr>
              <a:t>It stated that scientists should only study observable behavior  and that consciousness should be abandoned because ultimately consciousness and perceptions are private events and cannot be objectively verified. </a:t>
            </a:r>
            <a:endParaRPr sz="2400" dirty="0"/>
          </a:p>
          <a:p>
            <a:pPr marL="306000" lvl="0" indent="-305999" algn="just" rtl="0">
              <a:spcBef>
                <a:spcPts val="1044"/>
              </a:spcBef>
              <a:spcAft>
                <a:spcPts val="0"/>
              </a:spcAft>
              <a:buSzPct val="92000"/>
              <a:buChar char="◼"/>
            </a:pPr>
            <a:r>
              <a:rPr lang="en-US" sz="2800" dirty="0"/>
              <a:t>This means that psychology would suffer from a lack of reliability.</a:t>
            </a:r>
            <a:endParaRPr sz="2800" dirty="0">
              <a:solidFill>
                <a:schemeClr val="dk1"/>
              </a:solidFill>
            </a:endParaRPr>
          </a:p>
          <a:p>
            <a:pPr marL="306000" lvl="0" indent="-305999" algn="just" rtl="0">
              <a:spcBef>
                <a:spcPts val="1044"/>
              </a:spcBef>
              <a:spcAft>
                <a:spcPts val="0"/>
              </a:spcAft>
              <a:buSzPct val="92000"/>
              <a:buChar char="◼"/>
            </a:pPr>
            <a:r>
              <a:rPr lang="en-US" sz="2800" dirty="0">
                <a:solidFill>
                  <a:schemeClr val="dk1"/>
                </a:solidFill>
              </a:rPr>
              <a:t>Top names:</a:t>
            </a:r>
            <a:endParaRPr sz="2400" dirty="0"/>
          </a:p>
          <a:p>
            <a:pPr marL="306000" lvl="0" indent="-305999" algn="just" rtl="0">
              <a:spcBef>
                <a:spcPts val="1044"/>
              </a:spcBef>
              <a:spcAft>
                <a:spcPts val="0"/>
              </a:spcAft>
              <a:buSzPct val="92000"/>
              <a:buChar char="◼"/>
            </a:pPr>
            <a:r>
              <a:rPr lang="en-US" sz="2800" dirty="0">
                <a:solidFill>
                  <a:schemeClr val="dk1"/>
                </a:solidFill>
              </a:rPr>
              <a:t>B.F Skinner</a:t>
            </a:r>
            <a:endParaRPr sz="2400" dirty="0"/>
          </a:p>
          <a:p>
            <a:pPr marL="306000" lvl="0" indent="-305999" algn="just" rtl="0">
              <a:spcBef>
                <a:spcPts val="1044"/>
              </a:spcBef>
              <a:spcAft>
                <a:spcPts val="0"/>
              </a:spcAft>
              <a:buSzPct val="92000"/>
              <a:buChar char="◼"/>
            </a:pPr>
            <a:r>
              <a:rPr lang="en-US" sz="2800" dirty="0">
                <a:solidFill>
                  <a:schemeClr val="dk1"/>
                </a:solidFill>
              </a:rPr>
              <a:t>Ivan Pavlov</a:t>
            </a:r>
            <a:endParaRPr sz="2800" dirty="0">
              <a:solidFill>
                <a:schemeClr val="dk1"/>
              </a:solidFill>
            </a:endParaRPr>
          </a:p>
          <a:p>
            <a:pPr marL="306000" lvl="0" indent="-208730" algn="l" rtl="0">
              <a:spcBef>
                <a:spcPts val="933"/>
              </a:spcBef>
              <a:spcAft>
                <a:spcPts val="0"/>
              </a:spcAft>
              <a:buSzPct val="91999"/>
              <a:buNone/>
            </a:pPr>
            <a:endParaRPr dirty="0"/>
          </a:p>
        </p:txBody>
      </p:sp>
      <p:pic>
        <p:nvPicPr>
          <p:cNvPr id="400" name="Google Shape;400;p53"/>
          <p:cNvPicPr preferRelativeResize="0"/>
          <p:nvPr/>
        </p:nvPicPr>
        <p:blipFill rotWithShape="1">
          <a:blip r:embed="rId3">
            <a:alphaModFix/>
          </a:blip>
          <a:srcRect t="23121" b="12928"/>
          <a:stretch/>
        </p:blipFill>
        <p:spPr>
          <a:xfrm>
            <a:off x="3971499" y="4248727"/>
            <a:ext cx="7838465" cy="2253673"/>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54"/>
          <p:cNvSpPr txBox="1">
            <a:spLocks noGrp="1"/>
          </p:cNvSpPr>
          <p:nvPr>
            <p:ph type="title"/>
          </p:nvPr>
        </p:nvSpPr>
        <p:spPr>
          <a:xfrm>
            <a:off x="820593" y="1018914"/>
            <a:ext cx="11029616" cy="1013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n-US" b="1" dirty="0"/>
              <a:t>HUMANISTIC </a:t>
            </a:r>
            <a:r>
              <a:rPr lang="en-US" b="1" dirty="0" smtClean="0"/>
              <a:t>PERSPECTIVE</a:t>
            </a:r>
            <a:endParaRPr dirty="0"/>
          </a:p>
        </p:txBody>
      </p:sp>
      <p:sp>
        <p:nvSpPr>
          <p:cNvPr id="407" name="Google Shape;407;p54"/>
          <p:cNvSpPr txBox="1">
            <a:spLocks noGrp="1"/>
          </p:cNvSpPr>
          <p:nvPr>
            <p:ph idx="1"/>
          </p:nvPr>
        </p:nvSpPr>
        <p:spPr>
          <a:xfrm>
            <a:off x="460375" y="2180496"/>
            <a:ext cx="4836970" cy="3947349"/>
          </a:xfrm>
          <a:prstGeom prst="rect">
            <a:avLst/>
          </a:prstGeom>
          <a:noFill/>
          <a:ln>
            <a:noFill/>
          </a:ln>
        </p:spPr>
        <p:txBody>
          <a:bodyPr spcFirstLastPara="1" wrap="square" lIns="91425" tIns="45700" rIns="91425" bIns="45700" anchor="ctr" anchorCtr="0">
            <a:normAutofit/>
          </a:bodyPr>
          <a:lstStyle/>
          <a:p>
            <a:pPr marL="306000" lvl="0" indent="-306000" algn="just" rtl="0">
              <a:spcBef>
                <a:spcPts val="0"/>
              </a:spcBef>
              <a:spcAft>
                <a:spcPts val="0"/>
              </a:spcAft>
              <a:buSzPts val="2208"/>
              <a:buChar char="◼"/>
            </a:pPr>
            <a:r>
              <a:rPr lang="en-US" sz="2800" dirty="0">
                <a:solidFill>
                  <a:schemeClr val="dk1"/>
                </a:solidFill>
              </a:rPr>
              <a:t>Humans are capable of </a:t>
            </a:r>
            <a:r>
              <a:rPr lang="en-US" sz="2800" dirty="0">
                <a:solidFill>
                  <a:srgbClr val="FF0000"/>
                </a:solidFill>
              </a:rPr>
              <a:t>incredible acts of creativity, selflessness &amp; high levels of spirituality.</a:t>
            </a:r>
            <a:endParaRPr sz="2800" dirty="0">
              <a:solidFill>
                <a:srgbClr val="FF0000"/>
              </a:solidFill>
            </a:endParaRPr>
          </a:p>
          <a:p>
            <a:pPr marL="306000" lvl="0" indent="-306000" algn="just" rtl="0">
              <a:spcBef>
                <a:spcPts val="1080"/>
              </a:spcBef>
              <a:spcAft>
                <a:spcPts val="0"/>
              </a:spcAft>
              <a:buSzPts val="2208"/>
              <a:buChar char="◼"/>
            </a:pPr>
            <a:r>
              <a:rPr lang="en-US" sz="2800" dirty="0">
                <a:solidFill>
                  <a:schemeClr val="dk1"/>
                </a:solidFill>
              </a:rPr>
              <a:t>Free will</a:t>
            </a:r>
            <a:endParaRPr sz="2800" dirty="0"/>
          </a:p>
          <a:p>
            <a:pPr marL="306000" lvl="0" indent="-306000" algn="just" rtl="0">
              <a:spcBef>
                <a:spcPts val="1080"/>
              </a:spcBef>
              <a:spcAft>
                <a:spcPts val="0"/>
              </a:spcAft>
              <a:buSzPts val="2208"/>
              <a:buChar char="◼"/>
            </a:pPr>
            <a:r>
              <a:rPr lang="en-US" sz="2800" dirty="0">
                <a:solidFill>
                  <a:schemeClr val="dk1"/>
                </a:solidFill>
              </a:rPr>
              <a:t>Main figures: </a:t>
            </a:r>
            <a:endParaRPr sz="2800" dirty="0"/>
          </a:p>
          <a:p>
            <a:pPr marL="306000" lvl="0" indent="-306000" algn="just" rtl="0">
              <a:spcBef>
                <a:spcPts val="1080"/>
              </a:spcBef>
              <a:spcAft>
                <a:spcPts val="0"/>
              </a:spcAft>
              <a:buSzPts val="2208"/>
              <a:buChar char="◼"/>
            </a:pPr>
            <a:r>
              <a:rPr lang="en-US" sz="2800" dirty="0">
                <a:solidFill>
                  <a:schemeClr val="dk1"/>
                </a:solidFill>
              </a:rPr>
              <a:t>Carl Rogers , Abraham Maslow</a:t>
            </a:r>
            <a:endParaRPr sz="2800" dirty="0"/>
          </a:p>
          <a:p>
            <a:pPr marL="306000" lvl="0" indent="-200844" algn="l" rtl="0">
              <a:spcBef>
                <a:spcPts val="960"/>
              </a:spcBef>
              <a:spcAft>
                <a:spcPts val="0"/>
              </a:spcAft>
              <a:buSzPts val="1656"/>
              <a:buNone/>
            </a:pPr>
            <a:endParaRPr dirty="0"/>
          </a:p>
        </p:txBody>
      </p:sp>
      <p:sp>
        <p:nvSpPr>
          <p:cNvPr id="408" name="Google Shape;408;p54" descr="Humanistic Theories: Carl Rogers"/>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Gill Sans"/>
              <a:ea typeface="Gill Sans"/>
              <a:cs typeface="Gill Sans"/>
              <a:sym typeface="Gill Sans"/>
            </a:endParaRPr>
          </a:p>
        </p:txBody>
      </p:sp>
      <p:pic>
        <p:nvPicPr>
          <p:cNvPr id="409" name="Google Shape;409;p54"/>
          <p:cNvPicPr preferRelativeResize="0"/>
          <p:nvPr/>
        </p:nvPicPr>
        <p:blipFill rotWithShape="1">
          <a:blip r:embed="rId3">
            <a:alphaModFix/>
          </a:blip>
          <a:srcRect/>
          <a:stretch/>
        </p:blipFill>
        <p:spPr>
          <a:xfrm>
            <a:off x="5418162" y="1901899"/>
            <a:ext cx="6547488" cy="4817951"/>
          </a:xfrm>
          <a:prstGeom prst="rect">
            <a:avLst/>
          </a:prstGeom>
          <a:noFill/>
          <a:ln>
            <a:noFill/>
          </a:ln>
        </p:spPr>
      </p:pic>
      <p:sp>
        <p:nvSpPr>
          <p:cNvPr id="410" name="Google Shape;410;p54" descr="Humanistic Theory by Psychologist Carl Rogers"/>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Gill Sans"/>
              <a:ea typeface="Gill Sans"/>
              <a:cs typeface="Gill Sans"/>
              <a:sym typeface="Gill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5"/>
          <p:cNvSpPr txBox="1">
            <a:spLocks noGrp="1"/>
          </p:cNvSpPr>
          <p:nvPr>
            <p:ph type="title"/>
          </p:nvPr>
        </p:nvSpPr>
        <p:spPr>
          <a:xfrm>
            <a:off x="827254" y="981452"/>
            <a:ext cx="11029616" cy="1013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n-US" b="1" dirty="0"/>
              <a:t>COGNITIVE </a:t>
            </a:r>
            <a:r>
              <a:rPr lang="en-US" b="1" dirty="0" smtClean="0"/>
              <a:t>PERSPECTIVE</a:t>
            </a:r>
            <a:endParaRPr b="1" dirty="0"/>
          </a:p>
        </p:txBody>
      </p:sp>
      <p:sp>
        <p:nvSpPr>
          <p:cNvPr id="416" name="Google Shape;416;p55"/>
          <p:cNvSpPr txBox="1">
            <a:spLocks noGrp="1"/>
          </p:cNvSpPr>
          <p:nvPr>
            <p:ph idx="1"/>
          </p:nvPr>
        </p:nvSpPr>
        <p:spPr>
          <a:xfrm>
            <a:off x="724067" y="2314576"/>
            <a:ext cx="5617995" cy="4200342"/>
          </a:xfrm>
          <a:prstGeom prst="rect">
            <a:avLst/>
          </a:prstGeom>
          <a:noFill/>
          <a:ln>
            <a:noFill/>
          </a:ln>
        </p:spPr>
        <p:txBody>
          <a:bodyPr spcFirstLastPara="1" wrap="square" lIns="91425" tIns="45700" rIns="91425" bIns="45700" anchor="ctr" anchorCtr="0">
            <a:normAutofit/>
          </a:bodyPr>
          <a:lstStyle/>
          <a:p>
            <a:pPr marL="306000" lvl="0" indent="-306000" algn="just" rtl="0">
              <a:spcBef>
                <a:spcPts val="0"/>
              </a:spcBef>
              <a:spcAft>
                <a:spcPts val="0"/>
              </a:spcAft>
              <a:buSzPts val="2208"/>
              <a:buChar char="◼"/>
            </a:pPr>
            <a:r>
              <a:rPr lang="en-US" sz="2800" dirty="0">
                <a:solidFill>
                  <a:schemeClr val="dk1"/>
                </a:solidFill>
              </a:rPr>
              <a:t>Focus on Mental processes </a:t>
            </a:r>
            <a:endParaRPr sz="2800" dirty="0">
              <a:solidFill>
                <a:schemeClr val="dk1"/>
              </a:solidFill>
            </a:endParaRPr>
          </a:p>
          <a:p>
            <a:pPr marL="306000" lvl="0" indent="-306000" algn="just" rtl="0">
              <a:spcBef>
                <a:spcPts val="1080"/>
              </a:spcBef>
              <a:spcAft>
                <a:spcPts val="0"/>
              </a:spcAft>
              <a:buSzPts val="2208"/>
              <a:buChar char="◼"/>
            </a:pPr>
            <a:r>
              <a:rPr lang="en-US" sz="2800" dirty="0">
                <a:solidFill>
                  <a:schemeClr val="dk1"/>
                </a:solidFill>
              </a:rPr>
              <a:t>Perceiving, remembering, reasoning, deciding, and problem solving</a:t>
            </a:r>
            <a:endParaRPr sz="2800" dirty="0">
              <a:solidFill>
                <a:schemeClr val="dk1"/>
              </a:solidFill>
            </a:endParaRPr>
          </a:p>
          <a:p>
            <a:pPr marL="306000" lvl="0" indent="-306000" algn="just" rtl="0">
              <a:spcBef>
                <a:spcPts val="1080"/>
              </a:spcBef>
              <a:spcAft>
                <a:spcPts val="0"/>
              </a:spcAft>
              <a:buSzPts val="2208"/>
              <a:buChar char="◼"/>
            </a:pPr>
            <a:r>
              <a:rPr lang="en-US" sz="2800" dirty="0">
                <a:solidFill>
                  <a:schemeClr val="dk1"/>
                </a:solidFill>
              </a:rPr>
              <a:t>Only by studying mental processes can we fully understand what organisms do.</a:t>
            </a:r>
            <a:endParaRPr sz="2800" dirty="0">
              <a:solidFill>
                <a:schemeClr val="dk1"/>
              </a:solidFill>
            </a:endParaRPr>
          </a:p>
        </p:txBody>
      </p:sp>
      <p:pic>
        <p:nvPicPr>
          <p:cNvPr id="417" name="Google Shape;417;p55" descr="Examples of Cognitive Psychology and How It&amp;#39;s Used"/>
          <p:cNvPicPr preferRelativeResize="0"/>
          <p:nvPr/>
        </p:nvPicPr>
        <p:blipFill rotWithShape="1">
          <a:blip r:embed="rId3">
            <a:alphaModFix/>
          </a:blip>
          <a:srcRect/>
          <a:stretch/>
        </p:blipFill>
        <p:spPr>
          <a:xfrm>
            <a:off x="6605516" y="2179979"/>
            <a:ext cx="4964349" cy="3759780"/>
          </a:xfrm>
          <a:prstGeom prst="roundRect">
            <a:avLst>
              <a:gd name="adj" fmla="val 16667"/>
            </a:avLst>
          </a:prstGeom>
          <a:noFill/>
          <a:ln>
            <a:noFill/>
          </a:ln>
          <a:effectLst>
            <a:outerShdw blurRad="76200" dist="38100" dir="7800000" algn="tl" rotWithShape="0">
              <a:srgbClr val="000000">
                <a:alpha val="40000"/>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56"/>
          <p:cNvSpPr txBox="1">
            <a:spLocks noGrp="1"/>
          </p:cNvSpPr>
          <p:nvPr>
            <p:ph type="title"/>
          </p:nvPr>
        </p:nvSpPr>
        <p:spPr>
          <a:xfrm>
            <a:off x="876012" y="1085879"/>
            <a:ext cx="11029616" cy="1013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n-US" b="1" dirty="0"/>
              <a:t>SOCIO-CULTURAL </a:t>
            </a:r>
            <a:r>
              <a:rPr lang="en-US" b="1" dirty="0" smtClean="0"/>
              <a:t>PERSPECTIVE</a:t>
            </a:r>
            <a:endParaRPr b="1" dirty="0"/>
          </a:p>
        </p:txBody>
      </p:sp>
      <p:sp>
        <p:nvSpPr>
          <p:cNvPr id="424" name="Google Shape;424;p56"/>
          <p:cNvSpPr txBox="1">
            <a:spLocks noGrp="1"/>
          </p:cNvSpPr>
          <p:nvPr>
            <p:ph idx="1"/>
          </p:nvPr>
        </p:nvSpPr>
        <p:spPr>
          <a:xfrm>
            <a:off x="307975" y="2099679"/>
            <a:ext cx="6666030" cy="4368854"/>
          </a:xfrm>
          <a:prstGeom prst="rect">
            <a:avLst/>
          </a:prstGeom>
          <a:noFill/>
          <a:ln>
            <a:noFill/>
          </a:ln>
        </p:spPr>
        <p:txBody>
          <a:bodyPr spcFirstLastPara="1" wrap="square" lIns="91425" tIns="45700" rIns="91425" bIns="45700" anchor="ctr" anchorCtr="0">
            <a:noAutofit/>
          </a:bodyPr>
          <a:lstStyle/>
          <a:p>
            <a:pPr marL="306000" lvl="0" indent="-306000" algn="just" rtl="0">
              <a:spcBef>
                <a:spcPts val="0"/>
              </a:spcBef>
              <a:spcAft>
                <a:spcPts val="0"/>
              </a:spcAft>
              <a:buSzPts val="1840"/>
              <a:buChar char="◼"/>
            </a:pPr>
            <a:r>
              <a:rPr lang="en-US" sz="2400" dirty="0">
                <a:solidFill>
                  <a:schemeClr val="dk1"/>
                </a:solidFill>
              </a:rPr>
              <a:t>Sociocultural theory is an emerging theory in Psychology that looks at the important contributions that society makes to individual development.</a:t>
            </a:r>
            <a:endParaRPr sz="2400" dirty="0"/>
          </a:p>
          <a:p>
            <a:pPr marL="306000" lvl="0" indent="-306000" algn="just" rtl="0">
              <a:spcBef>
                <a:spcPts val="1000"/>
              </a:spcBef>
              <a:spcAft>
                <a:spcPts val="0"/>
              </a:spcAft>
              <a:buSzPts val="1840"/>
              <a:buChar char="◼"/>
            </a:pPr>
            <a:r>
              <a:rPr lang="en-US" sz="2400" dirty="0">
                <a:solidFill>
                  <a:schemeClr val="dk1"/>
                </a:solidFill>
              </a:rPr>
              <a:t>Sociocultural theory focuses not only how adults and peers influence individual learning, but also on how and attitudes affect how learning takes place. </a:t>
            </a:r>
            <a:r>
              <a:rPr lang="en-US" sz="2400" dirty="0">
                <a:solidFill>
                  <a:srgbClr val="FF0000"/>
                </a:solidFill>
              </a:rPr>
              <a:t>cultural beliefs </a:t>
            </a:r>
            <a:endParaRPr sz="2400" dirty="0">
              <a:solidFill>
                <a:srgbClr val="FF0000"/>
              </a:solidFill>
            </a:endParaRPr>
          </a:p>
        </p:txBody>
      </p:sp>
      <p:sp>
        <p:nvSpPr>
          <p:cNvPr id="425" name="Google Shape;425;p56" descr="Sociocultural theory of development"/>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Gill Sans"/>
              <a:ea typeface="Gill Sans"/>
              <a:cs typeface="Gill Sans"/>
              <a:sym typeface="Gill Sans"/>
            </a:endParaRPr>
          </a:p>
        </p:txBody>
      </p:sp>
      <p:sp>
        <p:nvSpPr>
          <p:cNvPr id="426" name="Google Shape;426;p56" descr="https://www.verywellmind.com/thmb/Z8EcVidpj0_lLR3dVNXyXTmbVX4=/614x0/filters:no_upscale():max_bytes(150000):strip_icc():format(webp)/what-is-sociocultural-theory-2795088-5c018ff246e0fb0001958ce9.png"/>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Gill Sans"/>
              <a:ea typeface="Gill Sans"/>
              <a:cs typeface="Gill Sans"/>
              <a:sym typeface="Gill Sans"/>
            </a:endParaRPr>
          </a:p>
        </p:txBody>
      </p:sp>
      <p:pic>
        <p:nvPicPr>
          <p:cNvPr id="427" name="Google Shape;427;p56" descr="नेपाली) Lev Vygotsky - Socio-Cultural Perspective || ReadingisBest Nepali  || Psychology in Nepali - YouTube"/>
          <p:cNvPicPr preferRelativeResize="0"/>
          <p:nvPr/>
        </p:nvPicPr>
        <p:blipFill rotWithShape="1">
          <a:blip r:embed="rId3">
            <a:alphaModFix/>
          </a:blip>
          <a:srcRect/>
          <a:stretch/>
        </p:blipFill>
        <p:spPr>
          <a:xfrm>
            <a:off x="6974005" y="1896533"/>
            <a:ext cx="4997862" cy="4961467"/>
          </a:xfrm>
          <a:prstGeom prst="rect">
            <a:avLst/>
          </a:prstGeom>
          <a:noFill/>
          <a:ln>
            <a:noFill/>
          </a:ln>
        </p:spPr>
      </p:pic>
      <p:sp>
        <p:nvSpPr>
          <p:cNvPr id="428" name="Google Shape;428;p56" descr="https://www.verywellmind.com/thmb/Z8EcVidpj0_lLR3dVNXyXTmbVX4=/614x0/filters:no_upscale():max_bytes(150000):strip_icc():format(webp)/what-is-sociocultural-theory-2795088-5c018ff246e0fb0001958ce9.png"/>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Gill Sans"/>
              <a:ea typeface="Gill Sans"/>
              <a:cs typeface="Gill Sans"/>
              <a:sym typeface="Gill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4128" y="802640"/>
            <a:ext cx="9720073" cy="5506720"/>
          </a:xfrm>
        </p:spPr>
        <p:txBody>
          <a:bodyPr>
            <a:normAutofit/>
          </a:bodyPr>
          <a:lstStyle/>
          <a:p>
            <a:pPr marL="306000" lvl="0" indent="-306000" algn="just">
              <a:spcBef>
                <a:spcPts val="1000"/>
              </a:spcBef>
              <a:spcAft>
                <a:spcPts val="0"/>
              </a:spcAft>
              <a:buSzPts val="1840"/>
              <a:buChar char="◼"/>
            </a:pPr>
            <a:r>
              <a:rPr lang="en-US" sz="2800" dirty="0" smtClean="0">
                <a:solidFill>
                  <a:schemeClr val="dk1"/>
                </a:solidFill>
              </a:rPr>
              <a:t>This </a:t>
            </a:r>
            <a:r>
              <a:rPr lang="en-US" sz="2800" dirty="0">
                <a:solidFill>
                  <a:schemeClr val="dk1"/>
                </a:solidFill>
              </a:rPr>
              <a:t>theory stresses the interaction between developing people and the culture in which they live. </a:t>
            </a:r>
            <a:endParaRPr lang="en-US" sz="2800" dirty="0"/>
          </a:p>
          <a:p>
            <a:pPr marL="306000" lvl="0" indent="-306000" algn="just">
              <a:spcBef>
                <a:spcPts val="1000"/>
              </a:spcBef>
              <a:spcAft>
                <a:spcPts val="0"/>
              </a:spcAft>
              <a:buSzPts val="1840"/>
              <a:buChar char="◼"/>
            </a:pPr>
            <a:r>
              <a:rPr lang="en-US" sz="2800" dirty="0">
                <a:solidFill>
                  <a:schemeClr val="dk1"/>
                </a:solidFill>
              </a:rPr>
              <a:t>Sociocultural theory also suggests that human learning is largely a social process.</a:t>
            </a:r>
          </a:p>
          <a:p>
            <a:pPr marL="0" indent="0" algn="ctr">
              <a:buNone/>
            </a:pPr>
            <a:r>
              <a:rPr lang="en-US" sz="2800" b="1" dirty="0" smtClean="0">
                <a:solidFill>
                  <a:srgbClr val="C00000"/>
                </a:solidFill>
              </a:rPr>
              <a:t>EXAMPLES</a:t>
            </a:r>
            <a:endParaRPr lang="en-US" sz="2800" dirty="0" smtClean="0"/>
          </a:p>
          <a:p>
            <a:pPr algn="just">
              <a:buFont typeface="Wingdings" panose="05000000000000000000" pitchFamily="2" charset="2"/>
              <a:buChar char="§"/>
            </a:pPr>
            <a:r>
              <a:rPr lang="en-US" sz="2800" dirty="0" smtClean="0"/>
              <a:t>Investigating </a:t>
            </a:r>
            <a:r>
              <a:rPr lang="en-US" sz="2800" dirty="0"/>
              <a:t>how cultural factors influence psychological phenomena, such as emotional expression, cognitive processes, and social behaviors</a:t>
            </a:r>
            <a:r>
              <a:rPr lang="en-US" sz="2800" dirty="0" smtClean="0"/>
              <a:t>.</a:t>
            </a:r>
          </a:p>
          <a:p>
            <a:pPr algn="just">
              <a:buFont typeface="Wingdings" panose="05000000000000000000" pitchFamily="2" charset="2"/>
              <a:buChar char="§"/>
            </a:pPr>
            <a:r>
              <a:rPr lang="en-US" sz="2800" dirty="0"/>
              <a:t>Studying how individuals adapt to new cultural environments and the impact of this process on their psychological well-being.</a:t>
            </a:r>
            <a:endParaRPr lang="en-US" sz="2800" dirty="0" smtClean="0"/>
          </a:p>
          <a:p>
            <a:pPr algn="just"/>
            <a:endParaRPr lang="en-US" sz="2800" b="1" dirty="0"/>
          </a:p>
        </p:txBody>
      </p:sp>
    </p:spTree>
    <p:extLst>
      <p:ext uri="{BB962C8B-B14F-4D97-AF65-F5344CB8AC3E}">
        <p14:creationId xmlns:p14="http://schemas.microsoft.com/office/powerpoint/2010/main" val="21782644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57"/>
          <p:cNvSpPr txBox="1">
            <a:spLocks noGrp="1"/>
          </p:cNvSpPr>
          <p:nvPr>
            <p:ph type="title"/>
          </p:nvPr>
        </p:nvSpPr>
        <p:spPr>
          <a:xfrm>
            <a:off x="804711" y="456609"/>
            <a:ext cx="11029616" cy="1013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n-US" b="1" dirty="0"/>
              <a:t>ECLECTIC APPROACH </a:t>
            </a:r>
            <a:endParaRPr b="1" dirty="0"/>
          </a:p>
        </p:txBody>
      </p:sp>
      <p:sp>
        <p:nvSpPr>
          <p:cNvPr id="435" name="Google Shape;435;p57"/>
          <p:cNvSpPr txBox="1">
            <a:spLocks noGrp="1"/>
          </p:cNvSpPr>
          <p:nvPr>
            <p:ph idx="1"/>
          </p:nvPr>
        </p:nvSpPr>
        <p:spPr>
          <a:xfrm>
            <a:off x="6420195" y="1754063"/>
            <a:ext cx="5514807" cy="4261247"/>
          </a:xfrm>
          <a:prstGeom prst="rect">
            <a:avLst/>
          </a:prstGeom>
          <a:noFill/>
          <a:ln>
            <a:noFill/>
          </a:ln>
        </p:spPr>
        <p:txBody>
          <a:bodyPr spcFirstLastPara="1" wrap="square" lIns="91425" tIns="45700" rIns="91425" bIns="45700" anchor="ctr" anchorCtr="0">
            <a:normAutofit fontScale="92500" lnSpcReduction="20000"/>
          </a:bodyPr>
          <a:lstStyle/>
          <a:p>
            <a:pPr marL="306000" lvl="0" indent="-306000" algn="just">
              <a:lnSpc>
                <a:spcPct val="150000"/>
              </a:lnSpc>
              <a:spcBef>
                <a:spcPts val="0"/>
              </a:spcBef>
              <a:spcAft>
                <a:spcPts val="0"/>
              </a:spcAft>
              <a:buSzPts val="1840"/>
              <a:buChar char="◼"/>
            </a:pPr>
            <a:r>
              <a:rPr lang="en-US" sz="2800" dirty="0"/>
              <a:t>M</a:t>
            </a:r>
            <a:r>
              <a:rPr lang="en-US" sz="2800" dirty="0" smtClean="0"/>
              <a:t>ulti-modal </a:t>
            </a:r>
            <a:r>
              <a:rPr lang="en-US" sz="2800" dirty="0"/>
              <a:t>or integrative </a:t>
            </a:r>
            <a:r>
              <a:rPr lang="en-US" sz="2800" dirty="0" smtClean="0"/>
              <a:t>therapy</a:t>
            </a:r>
          </a:p>
          <a:p>
            <a:pPr marL="306000" lvl="0" indent="-306000" algn="just">
              <a:lnSpc>
                <a:spcPct val="150000"/>
              </a:lnSpc>
              <a:spcBef>
                <a:spcPts val="0"/>
              </a:spcBef>
              <a:spcAft>
                <a:spcPts val="0"/>
              </a:spcAft>
              <a:buSzPts val="1840"/>
              <a:buChar char="◼"/>
            </a:pPr>
            <a:r>
              <a:rPr lang="en-US" sz="2800" dirty="0" smtClean="0"/>
              <a:t>Integration </a:t>
            </a:r>
            <a:r>
              <a:rPr lang="en-US" sz="2800" dirty="0"/>
              <a:t>of Theories and </a:t>
            </a:r>
            <a:r>
              <a:rPr lang="en-US" sz="2800" dirty="0" smtClean="0"/>
              <a:t>Techniques</a:t>
            </a:r>
            <a:endParaRPr lang="en-US" sz="2800" dirty="0"/>
          </a:p>
          <a:p>
            <a:pPr marL="306000" lvl="0" indent="-306000" algn="just">
              <a:lnSpc>
                <a:spcPct val="150000"/>
              </a:lnSpc>
              <a:spcBef>
                <a:spcPts val="0"/>
              </a:spcBef>
              <a:spcAft>
                <a:spcPts val="0"/>
              </a:spcAft>
              <a:buSzPts val="1840"/>
              <a:buChar char="◼"/>
            </a:pPr>
            <a:r>
              <a:rPr lang="en-US" sz="2800" dirty="0"/>
              <a:t>Flexibility in </a:t>
            </a:r>
            <a:r>
              <a:rPr lang="en-US" sz="2800" dirty="0" smtClean="0"/>
              <a:t>Methods</a:t>
            </a:r>
          </a:p>
          <a:p>
            <a:pPr marL="306000" lvl="0" indent="-306000" algn="just">
              <a:lnSpc>
                <a:spcPct val="150000"/>
              </a:lnSpc>
              <a:spcBef>
                <a:spcPts val="0"/>
              </a:spcBef>
              <a:spcAft>
                <a:spcPts val="0"/>
              </a:spcAft>
              <a:buSzPts val="1840"/>
              <a:buChar char="◼"/>
            </a:pPr>
            <a:r>
              <a:rPr lang="en-US" sz="2800" dirty="0"/>
              <a:t>Customization to Client Needs</a:t>
            </a:r>
            <a:endParaRPr lang="en-US" sz="2800" dirty="0" smtClean="0">
              <a:solidFill>
                <a:schemeClr val="dk1"/>
              </a:solidFill>
            </a:endParaRPr>
          </a:p>
          <a:p>
            <a:pPr marL="306000" lvl="0" indent="-306000" algn="just" rtl="0">
              <a:lnSpc>
                <a:spcPct val="150000"/>
              </a:lnSpc>
              <a:spcBef>
                <a:spcPts val="0"/>
              </a:spcBef>
              <a:spcAft>
                <a:spcPts val="0"/>
              </a:spcAft>
              <a:buSzPts val="1840"/>
              <a:buChar char="◼"/>
            </a:pPr>
            <a:r>
              <a:rPr lang="en-US" sz="2800" dirty="0" smtClean="0">
                <a:solidFill>
                  <a:schemeClr val="dk1"/>
                </a:solidFill>
              </a:rPr>
              <a:t>Selecting </a:t>
            </a:r>
            <a:r>
              <a:rPr lang="en-US" sz="2800" dirty="0">
                <a:solidFill>
                  <a:schemeClr val="dk1"/>
                </a:solidFill>
              </a:rPr>
              <a:t>and adopting information from many different sources rather than relying on one perspective.</a:t>
            </a:r>
            <a:endParaRPr sz="2800" dirty="0"/>
          </a:p>
          <a:p>
            <a:pPr marL="306000" lvl="0" indent="-200844" algn="l" rtl="0">
              <a:spcBef>
                <a:spcPts val="960"/>
              </a:spcBef>
              <a:spcAft>
                <a:spcPts val="0"/>
              </a:spcAft>
              <a:buSzPts val="1656"/>
              <a:buNone/>
            </a:pPr>
            <a:endParaRPr dirty="0"/>
          </a:p>
        </p:txBody>
      </p:sp>
      <p:pic>
        <p:nvPicPr>
          <p:cNvPr id="1028" name="Picture 4" descr="Eclectic Therapy: Everything About This Therapy Approa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520" y="1598776"/>
            <a:ext cx="5841999" cy="50307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3" name="Google Shape;143;p17"/>
          <p:cNvPicPr preferRelativeResize="0"/>
          <p:nvPr/>
        </p:nvPicPr>
        <p:blipFill rotWithShape="1">
          <a:blip r:embed="rId3">
            <a:alphaModFix/>
          </a:blip>
          <a:srcRect/>
          <a:stretch/>
        </p:blipFill>
        <p:spPr>
          <a:xfrm>
            <a:off x="10250957" y="1982391"/>
            <a:ext cx="1537442" cy="1316253"/>
          </a:xfrm>
          <a:prstGeom prst="ellipse">
            <a:avLst/>
          </a:prstGeom>
          <a:noFill/>
          <a:ln>
            <a:noFill/>
          </a:ln>
        </p:spPr>
      </p:pic>
      <p:pic>
        <p:nvPicPr>
          <p:cNvPr id="144" name="Google Shape;144;p17"/>
          <p:cNvPicPr preferRelativeResize="0"/>
          <p:nvPr/>
        </p:nvPicPr>
        <p:blipFill rotWithShape="1">
          <a:blip r:embed="rId4">
            <a:alphaModFix/>
          </a:blip>
          <a:srcRect/>
          <a:stretch/>
        </p:blipFill>
        <p:spPr>
          <a:xfrm>
            <a:off x="10194487" y="4341311"/>
            <a:ext cx="1650381" cy="1439779"/>
          </a:xfrm>
          <a:prstGeom prst="ellipse">
            <a:avLst/>
          </a:prstGeom>
          <a:noFill/>
          <a:ln>
            <a:noFill/>
          </a:ln>
        </p:spPr>
      </p:pic>
      <p:sp>
        <p:nvSpPr>
          <p:cNvPr id="145" name="Google Shape;145;p17"/>
          <p:cNvSpPr txBox="1"/>
          <p:nvPr/>
        </p:nvSpPr>
        <p:spPr>
          <a:xfrm>
            <a:off x="4968342" y="1546699"/>
            <a:ext cx="5756417" cy="3798699"/>
          </a:xfrm>
          <a:prstGeom prst="rect">
            <a:avLst/>
          </a:prstGeom>
          <a:noFill/>
          <a:ln>
            <a:noFill/>
          </a:ln>
        </p:spPr>
        <p:txBody>
          <a:bodyPr spcFirstLastPara="1" wrap="square" lIns="91425" tIns="45700" rIns="91425" bIns="45700" anchor="ctr" anchorCtr="0">
            <a:normAutofit/>
          </a:bodyPr>
          <a:lstStyle/>
          <a:p>
            <a:pPr marL="306000" marR="0" lvl="0" indent="-306000" algn="just" rtl="0">
              <a:spcBef>
                <a:spcPts val="0"/>
              </a:spcBef>
              <a:spcAft>
                <a:spcPts val="0"/>
              </a:spcAft>
              <a:buClr>
                <a:schemeClr val="accent2"/>
              </a:buClr>
              <a:buSzPts val="1656"/>
              <a:buFont typeface="Noto Sans Symbols"/>
              <a:buChar char="◼"/>
            </a:pPr>
            <a:r>
              <a:rPr lang="en-US" sz="1800" dirty="0">
                <a:solidFill>
                  <a:schemeClr val="dk1"/>
                </a:solidFill>
                <a:latin typeface="Times New Roman"/>
                <a:ea typeface="Times New Roman"/>
                <a:cs typeface="Times New Roman"/>
                <a:sym typeface="Times New Roman"/>
              </a:rPr>
              <a:t>Psychology is the </a:t>
            </a:r>
            <a:r>
              <a:rPr lang="en-US" sz="1800" dirty="0">
                <a:solidFill>
                  <a:srgbClr val="FF0000"/>
                </a:solidFill>
                <a:latin typeface="Times New Roman"/>
                <a:ea typeface="Times New Roman"/>
                <a:cs typeface="Times New Roman"/>
                <a:sym typeface="Times New Roman"/>
              </a:rPr>
              <a:t>scientific </a:t>
            </a:r>
            <a:r>
              <a:rPr lang="en-US" sz="1800" dirty="0">
                <a:solidFill>
                  <a:schemeClr val="dk1"/>
                </a:solidFill>
                <a:latin typeface="Times New Roman"/>
                <a:ea typeface="Times New Roman"/>
                <a:cs typeface="Times New Roman"/>
                <a:sym typeface="Times New Roman"/>
              </a:rPr>
              <a:t>study of </a:t>
            </a:r>
            <a:r>
              <a:rPr lang="en-US" sz="1800" dirty="0">
                <a:solidFill>
                  <a:srgbClr val="FF0000"/>
                </a:solidFill>
                <a:latin typeface="Times New Roman"/>
                <a:ea typeface="Times New Roman"/>
                <a:cs typeface="Times New Roman"/>
                <a:sym typeface="Times New Roman"/>
              </a:rPr>
              <a:t>behavior </a:t>
            </a:r>
            <a:r>
              <a:rPr lang="en-US" sz="1800" dirty="0">
                <a:solidFill>
                  <a:schemeClr val="dk1"/>
                </a:solidFill>
                <a:latin typeface="Times New Roman"/>
                <a:ea typeface="Times New Roman"/>
                <a:cs typeface="Times New Roman"/>
                <a:sym typeface="Times New Roman"/>
              </a:rPr>
              <a:t>and</a:t>
            </a:r>
            <a:r>
              <a:rPr lang="en-US" sz="1800" dirty="0">
                <a:solidFill>
                  <a:schemeClr val="dk2"/>
                </a:solidFill>
                <a:latin typeface="Times New Roman"/>
                <a:ea typeface="Times New Roman"/>
                <a:cs typeface="Times New Roman"/>
                <a:sym typeface="Times New Roman"/>
              </a:rPr>
              <a:t> </a:t>
            </a:r>
            <a:r>
              <a:rPr lang="en-US" sz="1800" dirty="0">
                <a:solidFill>
                  <a:srgbClr val="FF0000"/>
                </a:solidFill>
                <a:latin typeface="Times New Roman"/>
                <a:ea typeface="Times New Roman"/>
                <a:cs typeface="Times New Roman"/>
                <a:sym typeface="Times New Roman"/>
              </a:rPr>
              <a:t>mental processes.</a:t>
            </a:r>
            <a:r>
              <a:rPr lang="en-US" sz="1800" dirty="0">
                <a:solidFill>
                  <a:schemeClr val="dk2"/>
                </a:solidFill>
                <a:latin typeface="Times New Roman"/>
                <a:ea typeface="Times New Roman"/>
                <a:cs typeface="Times New Roman"/>
                <a:sym typeface="Times New Roman"/>
              </a:rPr>
              <a:t> </a:t>
            </a:r>
            <a:endParaRPr dirty="0"/>
          </a:p>
          <a:p>
            <a:pPr marL="306000" marR="0" lvl="0" indent="-306000" algn="l" rtl="0">
              <a:spcBef>
                <a:spcPts val="960"/>
              </a:spcBef>
              <a:spcAft>
                <a:spcPts val="0"/>
              </a:spcAft>
              <a:buClr>
                <a:schemeClr val="accent2"/>
              </a:buClr>
              <a:buSzPts val="1656"/>
              <a:buFont typeface="Noto Sans Symbols"/>
              <a:buChar char="◼"/>
            </a:pPr>
            <a:r>
              <a:rPr lang="en-US" sz="1800" dirty="0">
                <a:solidFill>
                  <a:schemeClr val="dk1"/>
                </a:solidFill>
                <a:latin typeface="Times New Roman"/>
                <a:ea typeface="Times New Roman"/>
                <a:cs typeface="Times New Roman"/>
                <a:sym typeface="Times New Roman"/>
              </a:rPr>
              <a:t>Behavior: Outward or overt actions and reactions (observable) </a:t>
            </a:r>
            <a:endParaRPr dirty="0"/>
          </a:p>
          <a:p>
            <a:pPr marL="0" marR="0" lvl="0" indent="0" algn="l" rtl="0">
              <a:spcBef>
                <a:spcPts val="960"/>
              </a:spcBef>
              <a:spcAft>
                <a:spcPts val="0"/>
              </a:spcAft>
              <a:buClr>
                <a:schemeClr val="accent2"/>
              </a:buClr>
              <a:buSzPts val="1656"/>
              <a:buFont typeface="Noto Sans Symbols"/>
              <a:buNone/>
            </a:pPr>
            <a:r>
              <a:rPr lang="en-US" sz="1800" dirty="0">
                <a:solidFill>
                  <a:schemeClr val="dk1"/>
                </a:solidFill>
                <a:latin typeface="Times New Roman"/>
                <a:ea typeface="Times New Roman"/>
                <a:cs typeface="Times New Roman"/>
                <a:sym typeface="Times New Roman"/>
              </a:rPr>
              <a:t>Example: running, smiling, dancing, talking </a:t>
            </a:r>
            <a:endParaRPr dirty="0"/>
          </a:p>
          <a:p>
            <a:pPr marL="0" marR="0" lvl="0" indent="0" algn="l" rtl="0">
              <a:spcBef>
                <a:spcPts val="960"/>
              </a:spcBef>
              <a:spcAft>
                <a:spcPts val="0"/>
              </a:spcAft>
              <a:buClr>
                <a:schemeClr val="accent2"/>
              </a:buClr>
              <a:buSzPts val="1656"/>
              <a:buFont typeface="Noto Sans Symbols"/>
              <a:buNone/>
            </a:pPr>
            <a:endParaRPr sz="1800" dirty="0">
              <a:solidFill>
                <a:schemeClr val="dk1"/>
              </a:solidFill>
              <a:latin typeface="Times New Roman"/>
              <a:ea typeface="Times New Roman"/>
              <a:cs typeface="Times New Roman"/>
              <a:sym typeface="Times New Roman"/>
            </a:endParaRPr>
          </a:p>
          <a:p>
            <a:pPr marL="306000" marR="0" lvl="0" indent="-306000" algn="l" rtl="0">
              <a:spcBef>
                <a:spcPts val="960"/>
              </a:spcBef>
              <a:spcAft>
                <a:spcPts val="0"/>
              </a:spcAft>
              <a:buClr>
                <a:schemeClr val="accent2"/>
              </a:buClr>
              <a:buSzPts val="1656"/>
              <a:buFont typeface="Noto Sans Symbols"/>
              <a:buChar char="◼"/>
            </a:pPr>
            <a:r>
              <a:rPr lang="en-US" sz="1800" dirty="0">
                <a:solidFill>
                  <a:schemeClr val="dk1"/>
                </a:solidFill>
                <a:latin typeface="Times New Roman"/>
                <a:ea typeface="Times New Roman"/>
                <a:cs typeface="Times New Roman"/>
                <a:sym typeface="Times New Roman"/>
              </a:rPr>
              <a:t>Mental Processes: all internal, covert activity of mind (hidden) </a:t>
            </a:r>
            <a:endParaRPr dirty="0"/>
          </a:p>
          <a:p>
            <a:pPr marL="0" marR="0" lvl="0" indent="0" algn="l" rtl="0">
              <a:spcBef>
                <a:spcPts val="960"/>
              </a:spcBef>
              <a:spcAft>
                <a:spcPts val="0"/>
              </a:spcAft>
              <a:buClr>
                <a:schemeClr val="accent2"/>
              </a:buClr>
              <a:buSzPts val="1656"/>
              <a:buFont typeface="Noto Sans Symbols"/>
              <a:buNone/>
            </a:pPr>
            <a:r>
              <a:rPr lang="en-US" sz="1800" dirty="0">
                <a:solidFill>
                  <a:schemeClr val="dk1"/>
                </a:solidFill>
                <a:latin typeface="Times New Roman"/>
                <a:ea typeface="Times New Roman"/>
                <a:cs typeface="Times New Roman"/>
                <a:sym typeface="Times New Roman"/>
              </a:rPr>
              <a:t>Example: thoughts, dreaming, sensations, feelings</a:t>
            </a:r>
            <a:endParaRPr dirty="0"/>
          </a:p>
          <a:p>
            <a:pPr marL="306000" marR="0" lvl="0" indent="-200844" algn="just" rtl="0">
              <a:spcBef>
                <a:spcPts val="960"/>
              </a:spcBef>
              <a:spcAft>
                <a:spcPts val="0"/>
              </a:spcAft>
              <a:buClr>
                <a:schemeClr val="accent2"/>
              </a:buClr>
              <a:buSzPts val="1656"/>
              <a:buFont typeface="Noto Sans Symbols"/>
              <a:buNone/>
            </a:pPr>
            <a:endParaRPr sz="1800" dirty="0">
              <a:solidFill>
                <a:schemeClr val="dk2"/>
              </a:solidFill>
              <a:latin typeface="Times New Roman"/>
              <a:ea typeface="Times New Roman"/>
              <a:cs typeface="Times New Roman"/>
              <a:sym typeface="Times New Roman"/>
            </a:endParaRPr>
          </a:p>
          <a:p>
            <a:pPr marL="306000" marR="0" lvl="0" indent="-200844" algn="l" rtl="0">
              <a:spcBef>
                <a:spcPts val="960"/>
              </a:spcBef>
              <a:spcAft>
                <a:spcPts val="0"/>
              </a:spcAft>
              <a:buClr>
                <a:schemeClr val="accent2"/>
              </a:buClr>
              <a:buSzPts val="1656"/>
              <a:buFont typeface="Noto Sans Symbols"/>
              <a:buNone/>
            </a:pPr>
            <a:endParaRPr sz="1800" dirty="0">
              <a:solidFill>
                <a:schemeClr val="dk2"/>
              </a:solidFill>
              <a:latin typeface="Gill Sans"/>
              <a:ea typeface="Gill Sans"/>
              <a:cs typeface="Gill Sans"/>
              <a:sym typeface="Gill Sans"/>
            </a:endParaRPr>
          </a:p>
        </p:txBody>
      </p:sp>
      <p:pic>
        <p:nvPicPr>
          <p:cNvPr id="2" name="Picture 1"/>
          <p:cNvPicPr>
            <a:picLocks noChangeAspect="1"/>
          </p:cNvPicPr>
          <p:nvPr/>
        </p:nvPicPr>
        <p:blipFill>
          <a:blip r:embed="rId5"/>
          <a:stretch>
            <a:fillRect/>
          </a:stretch>
        </p:blipFill>
        <p:spPr>
          <a:xfrm>
            <a:off x="1069344" y="1202598"/>
            <a:ext cx="3816692" cy="440387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Picture 3"/>
          <p:cNvPicPr>
            <a:picLocks noChangeAspect="1"/>
          </p:cNvPicPr>
          <p:nvPr/>
        </p:nvPicPr>
        <p:blipFill>
          <a:blip r:embed="rId6"/>
          <a:stretch>
            <a:fillRect/>
          </a:stretch>
        </p:blipFill>
        <p:spPr>
          <a:xfrm>
            <a:off x="7947711" y="4932573"/>
            <a:ext cx="1697033" cy="1697033"/>
          </a:xfrm>
          <a:prstGeom prst="ellipse">
            <a:avLst/>
          </a:prstGeom>
          <a:ln>
            <a:noFill/>
          </a:ln>
          <a:effectLst>
            <a:softEdge rad="112500"/>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12192000" cy="6858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8"/>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n-US"/>
              <a:t>CONT.…</a:t>
            </a:r>
            <a:endParaRPr/>
          </a:p>
        </p:txBody>
      </p:sp>
      <p:sp>
        <p:nvSpPr>
          <p:cNvPr id="151" name="Google Shape;151;p18"/>
          <p:cNvSpPr txBox="1">
            <a:spLocks noGrp="1"/>
          </p:cNvSpPr>
          <p:nvPr>
            <p:ph idx="1"/>
          </p:nvPr>
        </p:nvSpPr>
        <p:spPr>
          <a:xfrm>
            <a:off x="1218091" y="2382982"/>
            <a:ext cx="9720073" cy="2947324"/>
          </a:xfrm>
          <a:prstGeom prst="rect">
            <a:avLst/>
          </a:prstGeom>
          <a:noFill/>
          <a:ln>
            <a:noFill/>
          </a:ln>
        </p:spPr>
        <p:txBody>
          <a:bodyPr spcFirstLastPara="1" wrap="square" lIns="91425" tIns="45700" rIns="91425" bIns="45700" anchor="ctr" anchorCtr="0">
            <a:normAutofit/>
          </a:bodyPr>
          <a:lstStyle/>
          <a:p>
            <a:pPr marL="306000" lvl="0" indent="-306000" algn="just" rtl="0">
              <a:spcBef>
                <a:spcPts val="0"/>
              </a:spcBef>
              <a:spcAft>
                <a:spcPts val="0"/>
              </a:spcAft>
              <a:buSzPts val="1656"/>
              <a:buChar char="◼"/>
            </a:pPr>
            <a:r>
              <a:rPr lang="en-US" dirty="0">
                <a:solidFill>
                  <a:schemeClr val="dk1"/>
                </a:solidFill>
                <a:latin typeface="Times New Roman"/>
                <a:ea typeface="Times New Roman"/>
                <a:cs typeface="Times New Roman"/>
                <a:sym typeface="Times New Roman"/>
              </a:rPr>
              <a:t>The word "psychology" comes from the Greek word psyche meaning "breath, spirit, soul", and the Greek word logos meaning the study of something. </a:t>
            </a:r>
            <a:endParaRPr lang="en-US" dirty="0" smtClean="0">
              <a:solidFill>
                <a:schemeClr val="dk1"/>
              </a:solidFill>
              <a:latin typeface="Times New Roman"/>
              <a:ea typeface="Times New Roman"/>
              <a:cs typeface="Times New Roman"/>
              <a:sym typeface="Times New Roman"/>
            </a:endParaRPr>
          </a:p>
          <a:p>
            <a:pPr marL="0" lvl="0" indent="0" algn="just" rtl="0">
              <a:spcBef>
                <a:spcPts val="0"/>
              </a:spcBef>
              <a:spcAft>
                <a:spcPts val="0"/>
              </a:spcAft>
              <a:buSzPts val="1656"/>
              <a:buNone/>
            </a:pPr>
            <a:r>
              <a:rPr lang="en-US" dirty="0">
                <a:solidFill>
                  <a:schemeClr val="dk1"/>
                </a:solidFill>
                <a:latin typeface="Times New Roman"/>
                <a:ea typeface="Times New Roman"/>
                <a:cs typeface="Times New Roman"/>
                <a:sym typeface="Times New Roman"/>
              </a:rPr>
              <a:t> </a:t>
            </a:r>
            <a:r>
              <a:rPr lang="en-US" dirty="0" smtClean="0">
                <a:solidFill>
                  <a:schemeClr val="dk1"/>
                </a:solidFill>
                <a:latin typeface="Times New Roman"/>
                <a:ea typeface="Times New Roman"/>
                <a:cs typeface="Times New Roman"/>
                <a:sym typeface="Times New Roman"/>
              </a:rPr>
              <a:t>    Thus </a:t>
            </a:r>
            <a:r>
              <a:rPr lang="en-US" dirty="0">
                <a:solidFill>
                  <a:schemeClr val="dk1"/>
                </a:solidFill>
                <a:latin typeface="Times New Roman"/>
                <a:ea typeface="Times New Roman"/>
                <a:cs typeface="Times New Roman"/>
                <a:sym typeface="Times New Roman"/>
              </a:rPr>
              <a:t>we can conclude that psychology is the study of soul</a:t>
            </a:r>
            <a:r>
              <a:rPr lang="en-US" dirty="0" smtClean="0">
                <a:solidFill>
                  <a:schemeClr val="dk1"/>
                </a:solidFill>
                <a:latin typeface="Times New Roman"/>
                <a:ea typeface="Times New Roman"/>
                <a:cs typeface="Times New Roman"/>
                <a:sym typeface="Times New Roman"/>
              </a:rPr>
              <a:t>.</a:t>
            </a:r>
          </a:p>
          <a:p>
            <a:pPr marL="0" lvl="0" indent="0" algn="just" rtl="0">
              <a:spcBef>
                <a:spcPts val="0"/>
              </a:spcBef>
              <a:spcAft>
                <a:spcPts val="0"/>
              </a:spcAft>
              <a:buSzPts val="1656"/>
              <a:buNone/>
            </a:pPr>
            <a:endParaRPr dirty="0"/>
          </a:p>
          <a:p>
            <a:pPr marL="306000" lvl="0" indent="-306000" algn="just" rtl="0">
              <a:spcBef>
                <a:spcPts val="960"/>
              </a:spcBef>
              <a:spcAft>
                <a:spcPts val="0"/>
              </a:spcAft>
              <a:buSzPts val="1656"/>
              <a:buChar char="◼"/>
            </a:pPr>
            <a:r>
              <a:rPr lang="en-US" dirty="0">
                <a:solidFill>
                  <a:schemeClr val="dk1"/>
                </a:solidFill>
                <a:latin typeface="Times New Roman"/>
                <a:ea typeface="Times New Roman"/>
                <a:cs typeface="Times New Roman"/>
                <a:sym typeface="Times New Roman"/>
              </a:rPr>
              <a:t>Psychology is an offspring of subject </a:t>
            </a:r>
            <a:r>
              <a:rPr lang="en-US" dirty="0">
                <a:solidFill>
                  <a:srgbClr val="FF0000"/>
                </a:solidFill>
                <a:latin typeface="Times New Roman"/>
                <a:ea typeface="Times New Roman"/>
                <a:cs typeface="Times New Roman"/>
                <a:sym typeface="Times New Roman"/>
              </a:rPr>
              <a:t>philosophy.</a:t>
            </a:r>
            <a:endParaRPr dirty="0"/>
          </a:p>
          <a:p>
            <a:pPr marL="306000" lvl="0" indent="-200844" algn="l" rtl="0">
              <a:spcBef>
                <a:spcPts val="960"/>
              </a:spcBef>
              <a:spcAft>
                <a:spcPts val="0"/>
              </a:spcAft>
              <a:buSzPts val="1656"/>
              <a:buNone/>
            </a:pPr>
            <a:endParaRPr dirty="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9"/>
          <p:cNvSpPr txBox="1">
            <a:spLocks noGrp="1"/>
          </p:cNvSpPr>
          <p:nvPr>
            <p:ph type="title"/>
          </p:nvPr>
        </p:nvSpPr>
        <p:spPr>
          <a:xfrm>
            <a:off x="1024128" y="0"/>
            <a:ext cx="9720072" cy="149961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n-US" dirty="0"/>
              <a:t>PSYCHOLOGY AS A SCIENCE</a:t>
            </a:r>
            <a:endParaRPr dirty="0"/>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Layer>
                </a14:imgProps>
              </a:ext>
            </a:extLst>
          </a:blip>
          <a:stretch>
            <a:fillRect/>
          </a:stretch>
        </p:blipFill>
        <p:spPr>
          <a:xfrm>
            <a:off x="2604655" y="4147127"/>
            <a:ext cx="6696363" cy="2678915"/>
          </a:xfrm>
          <a:prstGeom prst="ellipse">
            <a:avLst/>
          </a:prstGeom>
          <a:ln>
            <a:noFill/>
          </a:ln>
          <a:effectLst>
            <a:softEdge rad="112500"/>
          </a:effectLst>
        </p:spPr>
      </p:pic>
      <p:sp>
        <p:nvSpPr>
          <p:cNvPr id="159" name="Google Shape;159;p19"/>
          <p:cNvSpPr txBox="1">
            <a:spLocks noGrp="1"/>
          </p:cNvSpPr>
          <p:nvPr>
            <p:ph idx="1"/>
          </p:nvPr>
        </p:nvSpPr>
        <p:spPr>
          <a:xfrm>
            <a:off x="765510" y="1463224"/>
            <a:ext cx="11177108" cy="4023360"/>
          </a:xfrm>
          <a:prstGeom prst="rect">
            <a:avLst/>
          </a:prstGeom>
          <a:noFill/>
          <a:ln>
            <a:noFill/>
          </a:ln>
        </p:spPr>
        <p:txBody>
          <a:bodyPr spcFirstLastPara="1" wrap="square" lIns="91425" tIns="45700" rIns="91425" bIns="45700" anchor="ctr" anchorCtr="0">
            <a:normAutofit/>
          </a:bodyPr>
          <a:lstStyle/>
          <a:p>
            <a:pPr marL="306000" lvl="0" indent="-306000" algn="l" rtl="0">
              <a:spcBef>
                <a:spcPts val="0"/>
              </a:spcBef>
              <a:spcAft>
                <a:spcPts val="0"/>
              </a:spcAft>
              <a:buSzPts val="1656"/>
              <a:buChar char="◼"/>
            </a:pPr>
            <a:r>
              <a:rPr lang="en-US" dirty="0">
                <a:solidFill>
                  <a:schemeClr val="dk1"/>
                </a:solidFill>
                <a:latin typeface="Times New Roman"/>
                <a:ea typeface="Times New Roman"/>
                <a:cs typeface="Times New Roman"/>
                <a:sym typeface="Times New Roman"/>
              </a:rPr>
              <a:t>Based on scientific principles that emphasizes empiricism, or knowledge based on observation</a:t>
            </a:r>
            <a:endParaRPr dirty="0"/>
          </a:p>
          <a:p>
            <a:pPr marL="306000" lvl="0" indent="-306000" algn="l" rtl="0">
              <a:spcBef>
                <a:spcPts val="960"/>
              </a:spcBef>
              <a:spcAft>
                <a:spcPts val="0"/>
              </a:spcAft>
              <a:buSzPts val="1656"/>
              <a:buChar char="◼"/>
            </a:pPr>
            <a:r>
              <a:rPr lang="en-US" dirty="0">
                <a:solidFill>
                  <a:schemeClr val="dk1"/>
                </a:solidFill>
                <a:latin typeface="Times New Roman"/>
                <a:ea typeface="Times New Roman"/>
                <a:cs typeface="Times New Roman"/>
                <a:sym typeface="Times New Roman"/>
              </a:rPr>
              <a:t> Systematic collection and examination of data (empirical evidence) to support or disprove hypotheses (predictions) rather than depending on common sense. </a:t>
            </a:r>
            <a:endParaRPr lang="en-US" dirty="0" smtClean="0">
              <a:solidFill>
                <a:schemeClr val="dk1"/>
              </a:solidFill>
              <a:latin typeface="Times New Roman"/>
              <a:ea typeface="Times New Roman"/>
              <a:cs typeface="Times New Roman"/>
              <a:sym typeface="Times New Roman"/>
            </a:endParaRPr>
          </a:p>
          <a:p>
            <a:pPr marL="306000" lvl="0" indent="-306000" algn="l" rtl="0">
              <a:spcBef>
                <a:spcPts val="960"/>
              </a:spcBef>
              <a:spcAft>
                <a:spcPts val="0"/>
              </a:spcAft>
              <a:buSzPts val="1656"/>
              <a:buChar char="◼"/>
            </a:pPr>
            <a:endParaRPr dirty="0"/>
          </a:p>
          <a:p>
            <a:pPr marL="0" lvl="0" indent="0" algn="ctr" rtl="0">
              <a:spcBef>
                <a:spcPts val="1160"/>
              </a:spcBef>
              <a:spcAft>
                <a:spcPts val="0"/>
              </a:spcAft>
              <a:buSzPts val="2576"/>
              <a:buNone/>
            </a:pPr>
            <a:r>
              <a:rPr lang="en-US" sz="2800" dirty="0">
                <a:solidFill>
                  <a:schemeClr val="dk1"/>
                </a:solidFill>
                <a:latin typeface="Times New Roman"/>
                <a:ea typeface="Times New Roman"/>
                <a:cs typeface="Times New Roman"/>
                <a:sym typeface="Times New Roman"/>
              </a:rPr>
              <a:t>“Psychology is the </a:t>
            </a:r>
            <a:r>
              <a:rPr lang="en-US" sz="2800" dirty="0">
                <a:solidFill>
                  <a:srgbClr val="FF0000"/>
                </a:solidFill>
                <a:latin typeface="Times New Roman"/>
                <a:ea typeface="Times New Roman"/>
                <a:cs typeface="Times New Roman"/>
                <a:sym typeface="Times New Roman"/>
              </a:rPr>
              <a:t>scientific </a:t>
            </a:r>
            <a:r>
              <a:rPr lang="en-US" sz="2800" dirty="0">
                <a:solidFill>
                  <a:schemeClr val="dk1"/>
                </a:solidFill>
                <a:latin typeface="Times New Roman"/>
                <a:ea typeface="Times New Roman"/>
                <a:cs typeface="Times New Roman"/>
                <a:sym typeface="Times New Roman"/>
              </a:rPr>
              <a:t>study of </a:t>
            </a:r>
            <a:r>
              <a:rPr lang="en-US" sz="2800" dirty="0">
                <a:solidFill>
                  <a:srgbClr val="FF0000"/>
                </a:solidFill>
                <a:latin typeface="Times New Roman"/>
                <a:ea typeface="Times New Roman"/>
                <a:cs typeface="Times New Roman"/>
                <a:sym typeface="Times New Roman"/>
              </a:rPr>
              <a:t>behavior </a:t>
            </a:r>
            <a:r>
              <a:rPr lang="en-US" sz="2800" dirty="0">
                <a:solidFill>
                  <a:schemeClr val="dk1"/>
                </a:solidFill>
                <a:latin typeface="Times New Roman"/>
                <a:ea typeface="Times New Roman"/>
                <a:cs typeface="Times New Roman"/>
                <a:sym typeface="Times New Roman"/>
              </a:rPr>
              <a:t>and</a:t>
            </a:r>
            <a:r>
              <a:rPr lang="en-US" sz="2800" dirty="0">
                <a:latin typeface="Times New Roman"/>
                <a:ea typeface="Times New Roman"/>
                <a:cs typeface="Times New Roman"/>
                <a:sym typeface="Times New Roman"/>
              </a:rPr>
              <a:t> </a:t>
            </a:r>
            <a:r>
              <a:rPr lang="en-US" sz="2800" dirty="0">
                <a:solidFill>
                  <a:srgbClr val="FF0000"/>
                </a:solidFill>
                <a:latin typeface="Times New Roman"/>
                <a:ea typeface="Times New Roman"/>
                <a:cs typeface="Times New Roman"/>
                <a:sym typeface="Times New Roman"/>
              </a:rPr>
              <a:t>mental processes.</a:t>
            </a:r>
            <a:r>
              <a:rPr lang="en-US" sz="2800" dirty="0">
                <a:solidFill>
                  <a:schemeClr val="dk1"/>
                </a:solidFill>
                <a:latin typeface="Times New Roman"/>
                <a:ea typeface="Times New Roman"/>
                <a:cs typeface="Times New Roman"/>
                <a:sym typeface="Times New Roman"/>
              </a:rPr>
              <a:t>”</a:t>
            </a:r>
            <a:endParaRPr dirty="0"/>
          </a:p>
          <a:p>
            <a:pPr marL="306000" lvl="0" indent="-200844" algn="l" rtl="0">
              <a:spcBef>
                <a:spcPts val="960"/>
              </a:spcBef>
              <a:spcAft>
                <a:spcPts val="0"/>
              </a:spcAft>
              <a:buSzPts val="1656"/>
              <a:buNone/>
            </a:pPr>
            <a:endParaRPr dirty="0"/>
          </a:p>
          <a:p>
            <a:pPr marL="306000" lvl="0" indent="-200844" algn="l" rtl="0">
              <a:spcBef>
                <a:spcPts val="960"/>
              </a:spcBef>
              <a:spcAft>
                <a:spcPts val="0"/>
              </a:spcAft>
              <a:buSzPts val="1656"/>
              <a:buNone/>
            </a:pPr>
            <a:endParaRPr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0"/>
          <p:cNvSpPr txBox="1">
            <a:spLocks noGrp="1"/>
          </p:cNvSpPr>
          <p:nvPr>
            <p:ph type="title"/>
          </p:nvPr>
        </p:nvSpPr>
        <p:spPr>
          <a:xfrm>
            <a:off x="750751" y="18099"/>
            <a:ext cx="9720072" cy="149961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n-US" dirty="0"/>
              <a:t>SCOPE OF PSYCHOLOGY</a:t>
            </a:r>
            <a:endParaRPr dirty="0"/>
          </a:p>
        </p:txBody>
      </p:sp>
      <p:pic>
        <p:nvPicPr>
          <p:cNvPr id="166" name="Google Shape;166;p20"/>
          <p:cNvPicPr preferRelativeResize="0"/>
          <p:nvPr/>
        </p:nvPicPr>
        <p:blipFill rotWithShape="1">
          <a:blip r:embed="rId3">
            <a:alphaModFix/>
          </a:blip>
          <a:srcRect/>
          <a:stretch/>
        </p:blipFill>
        <p:spPr>
          <a:xfrm>
            <a:off x="7415235" y="2180496"/>
            <a:ext cx="4096867" cy="3944454"/>
          </a:xfrm>
          <a:prstGeom prst="rect">
            <a:avLst/>
          </a:prstGeom>
          <a:noFill/>
          <a:ln>
            <a:noFill/>
          </a:ln>
        </p:spPr>
      </p:pic>
      <p:sp>
        <p:nvSpPr>
          <p:cNvPr id="167" name="Google Shape;167;p20"/>
          <p:cNvSpPr txBox="1"/>
          <p:nvPr/>
        </p:nvSpPr>
        <p:spPr>
          <a:xfrm>
            <a:off x="581192" y="1517714"/>
            <a:ext cx="6451204" cy="5340285"/>
          </a:xfrm>
          <a:prstGeom prst="rect">
            <a:avLst/>
          </a:prstGeom>
          <a:noFill/>
          <a:ln>
            <a:noFill/>
          </a:ln>
        </p:spPr>
        <p:txBody>
          <a:bodyPr spcFirstLastPara="1" wrap="square" lIns="91425" tIns="45700" rIns="91425" bIns="45700" anchor="ctr" anchorCtr="0">
            <a:normAutofit/>
          </a:bodyPr>
          <a:lstStyle/>
          <a:p>
            <a:pPr marL="306000" marR="0" lvl="0" indent="-306000" algn="just" rtl="0">
              <a:spcBef>
                <a:spcPts val="0"/>
              </a:spcBef>
              <a:spcAft>
                <a:spcPts val="0"/>
              </a:spcAft>
              <a:buClr>
                <a:schemeClr val="accent2"/>
              </a:buClr>
              <a:buSzPts val="1656"/>
              <a:buFont typeface="Noto Sans Symbols"/>
              <a:buChar char="◼"/>
            </a:pPr>
            <a:r>
              <a:rPr lang="en-US" sz="2000" dirty="0">
                <a:solidFill>
                  <a:schemeClr val="dk1"/>
                </a:solidFill>
                <a:latin typeface="Gill Sans" panose="020B0604020202020204" charset="0"/>
                <a:ea typeface="Gill Sans"/>
                <a:cs typeface="Gill Sans"/>
                <a:sym typeface="Gill Sans"/>
              </a:rPr>
              <a:t>Psychology today covers enormous range of scope or fields</a:t>
            </a:r>
            <a:r>
              <a:rPr lang="en-US" sz="2000" dirty="0" smtClean="0">
                <a:solidFill>
                  <a:schemeClr val="dk2"/>
                </a:solidFill>
                <a:latin typeface="Gill Sans" panose="020B0604020202020204" charset="0"/>
                <a:ea typeface="Gill Sans"/>
                <a:cs typeface="Gill Sans"/>
                <a:sym typeface="Gill Sans"/>
              </a:rPr>
              <a:t>.</a:t>
            </a:r>
            <a:endParaRPr sz="2000" dirty="0">
              <a:solidFill>
                <a:schemeClr val="dk2"/>
              </a:solidFill>
              <a:latin typeface="Gill Sans" panose="020B0604020202020204" charset="0"/>
              <a:ea typeface="Gill Sans"/>
              <a:cs typeface="Gill Sans"/>
              <a:sym typeface="Gill Sans"/>
            </a:endParaRPr>
          </a:p>
          <a:p>
            <a:pPr marL="306000" lvl="0" indent="-306000" algn="just">
              <a:spcBef>
                <a:spcPts val="960"/>
              </a:spcBef>
              <a:buClr>
                <a:schemeClr val="accent2"/>
              </a:buClr>
              <a:buSzPts val="1656"/>
              <a:buFont typeface="Noto Sans Symbols"/>
              <a:buChar char="◼"/>
            </a:pPr>
            <a:r>
              <a:rPr lang="en-US" sz="2000" dirty="0" smtClean="0">
                <a:solidFill>
                  <a:srgbClr val="C00000"/>
                </a:solidFill>
                <a:latin typeface="Gill Sans" panose="020B0604020202020204" charset="0"/>
                <a:ea typeface="Gill Sans"/>
                <a:cs typeface="Gill Sans"/>
                <a:sym typeface="Gill Sans"/>
              </a:rPr>
              <a:t>Basic Research: </a:t>
            </a:r>
            <a:r>
              <a:rPr lang="en-US" sz="2000" dirty="0">
                <a:solidFill>
                  <a:schemeClr val="dk1"/>
                </a:solidFill>
                <a:latin typeface="Gill Sans" panose="020B0604020202020204" charset="0"/>
                <a:ea typeface="Calibri"/>
                <a:cs typeface="Calibri"/>
                <a:sym typeface="Calibri"/>
              </a:rPr>
              <a:t>P</a:t>
            </a:r>
            <a:r>
              <a:rPr lang="en-US" sz="2000" dirty="0" smtClean="0">
                <a:solidFill>
                  <a:schemeClr val="dk1"/>
                </a:solidFill>
                <a:latin typeface="Gill Sans" panose="020B0604020202020204" charset="0"/>
                <a:ea typeface="Calibri"/>
                <a:cs typeface="Calibri"/>
                <a:sym typeface="Calibri"/>
              </a:rPr>
              <a:t>urely </a:t>
            </a:r>
            <a:r>
              <a:rPr lang="en-US" sz="2000" dirty="0">
                <a:solidFill>
                  <a:schemeClr val="dk1"/>
                </a:solidFill>
                <a:latin typeface="Gill Sans" panose="020B0604020202020204" charset="0"/>
                <a:ea typeface="Calibri"/>
                <a:cs typeface="Calibri"/>
                <a:sym typeface="Calibri"/>
              </a:rPr>
              <a:t>theoretical, with the intent of increasing our understanding of certain </a:t>
            </a:r>
            <a:r>
              <a:rPr lang="en-US" sz="2000" dirty="0" smtClean="0">
                <a:solidFill>
                  <a:schemeClr val="dk1"/>
                </a:solidFill>
                <a:latin typeface="Gill Sans" panose="020B0604020202020204" charset="0"/>
                <a:ea typeface="Calibri"/>
                <a:cs typeface="Calibri"/>
                <a:sym typeface="Calibri"/>
              </a:rPr>
              <a:t>phenomena.</a:t>
            </a:r>
          </a:p>
          <a:p>
            <a:pPr lvl="0" algn="just">
              <a:spcBef>
                <a:spcPts val="960"/>
              </a:spcBef>
              <a:buClr>
                <a:schemeClr val="accent2"/>
              </a:buClr>
              <a:buSzPts val="1656"/>
            </a:pPr>
            <a:r>
              <a:rPr lang="en-US" sz="2000" dirty="0" smtClean="0">
                <a:latin typeface="Gill Sans" panose="020B0604020202020204" charset="0"/>
              </a:rPr>
              <a:t>Theoretical </a:t>
            </a:r>
            <a:r>
              <a:rPr lang="en-US" sz="2000" dirty="0">
                <a:latin typeface="Gill Sans" panose="020B0604020202020204" charset="0"/>
              </a:rPr>
              <a:t>and exploratory; seeks to answer "why" or "how" something works.</a:t>
            </a:r>
            <a:endParaRPr sz="2000" dirty="0" smtClean="0">
              <a:solidFill>
                <a:schemeClr val="dk1"/>
              </a:solidFill>
              <a:latin typeface="Gill Sans" panose="020B0604020202020204" charset="0"/>
              <a:ea typeface="Gill Sans"/>
              <a:cs typeface="Gill Sans"/>
              <a:sym typeface="Gill Sans"/>
            </a:endParaRPr>
          </a:p>
          <a:p>
            <a:pPr marL="306000" marR="0" lvl="0" indent="-306000" algn="just" rtl="0">
              <a:spcBef>
                <a:spcPts val="960"/>
              </a:spcBef>
              <a:spcAft>
                <a:spcPts val="0"/>
              </a:spcAft>
              <a:buClr>
                <a:schemeClr val="accent2"/>
              </a:buClr>
              <a:buSzPts val="1656"/>
              <a:buFont typeface="Noto Sans Symbols"/>
              <a:buChar char="◼"/>
            </a:pPr>
            <a:r>
              <a:rPr lang="en-US" sz="2000" dirty="0" smtClean="0">
                <a:solidFill>
                  <a:srgbClr val="C00000"/>
                </a:solidFill>
                <a:latin typeface="Gill Sans" panose="020B0604020202020204" charset="0"/>
                <a:ea typeface="Gill Sans"/>
                <a:cs typeface="Gill Sans"/>
                <a:sym typeface="Gill Sans"/>
              </a:rPr>
              <a:t>Applied Research: </a:t>
            </a:r>
            <a:r>
              <a:rPr lang="en-US" sz="2000" dirty="0">
                <a:solidFill>
                  <a:schemeClr val="dk1"/>
                </a:solidFill>
                <a:latin typeface="Gill Sans" panose="020B0604020202020204" charset="0"/>
                <a:ea typeface="Gill Sans"/>
                <a:cs typeface="Gill Sans"/>
                <a:sym typeface="Gill Sans"/>
              </a:rPr>
              <a:t>methods and findings of scientific psychology to solve practical problems of human and animal behavior and experience</a:t>
            </a:r>
            <a:r>
              <a:rPr lang="en-US" sz="2000" dirty="0" smtClean="0">
                <a:solidFill>
                  <a:schemeClr val="dk1"/>
                </a:solidFill>
                <a:latin typeface="Gill Sans" panose="020B0604020202020204" charset="0"/>
                <a:ea typeface="Gill Sans"/>
                <a:cs typeface="Gill Sans"/>
                <a:sym typeface="Gill Sans"/>
              </a:rPr>
              <a:t>.</a:t>
            </a:r>
          </a:p>
          <a:p>
            <a:pPr lvl="0" algn="just">
              <a:spcBef>
                <a:spcPts val="960"/>
              </a:spcBef>
              <a:buClr>
                <a:schemeClr val="accent2"/>
              </a:buClr>
              <a:buSzPts val="1656"/>
            </a:pPr>
            <a:r>
              <a:rPr lang="en-US" sz="2000" dirty="0">
                <a:latin typeface="Gill Sans" panose="020B0604020202020204" charset="0"/>
              </a:rPr>
              <a:t>Solution-oriented; seeks to answer "how to" solve </a:t>
            </a:r>
            <a:r>
              <a:rPr lang="en-US" sz="2000" dirty="0" smtClean="0">
                <a:latin typeface="Gill Sans" panose="020B0604020202020204" charset="0"/>
              </a:rPr>
              <a:t>real-world issues.</a:t>
            </a:r>
            <a:endParaRPr sz="2000" dirty="0">
              <a:solidFill>
                <a:schemeClr val="dk1"/>
              </a:solidFill>
              <a:latin typeface="Gill Sans" panose="020B0604020202020204" charset="0"/>
              <a:ea typeface="Gill Sans"/>
              <a:cs typeface="Gill Sans"/>
              <a:sym typeface="Gill Sans"/>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lvl="0" indent="0" algn="just">
              <a:spcBef>
                <a:spcPts val="0"/>
              </a:spcBef>
              <a:spcAft>
                <a:spcPts val="0"/>
              </a:spcAft>
              <a:buNone/>
            </a:pPr>
            <a:r>
              <a:rPr lang="en-US" sz="2000" dirty="0" smtClean="0">
                <a:solidFill>
                  <a:srgbClr val="FF0000"/>
                </a:solidFill>
                <a:latin typeface="Gill Sans" panose="020B0604020202020204" charset="0"/>
              </a:rPr>
              <a:t>Basic Research:</a:t>
            </a:r>
          </a:p>
          <a:p>
            <a:pPr marL="0" lvl="0" indent="0" algn="just">
              <a:spcBef>
                <a:spcPts val="0"/>
              </a:spcBef>
              <a:spcAft>
                <a:spcPts val="0"/>
              </a:spcAft>
              <a:buNone/>
            </a:pPr>
            <a:r>
              <a:rPr lang="en-US" sz="2000" dirty="0" smtClean="0">
                <a:latin typeface="Gill Sans" panose="020B0604020202020204" charset="0"/>
              </a:rPr>
              <a:t>1. Examining </a:t>
            </a:r>
            <a:r>
              <a:rPr lang="en-US" sz="2000" dirty="0">
                <a:latin typeface="Gill Sans" panose="020B0604020202020204" charset="0"/>
              </a:rPr>
              <a:t>the cognitive processes involved in decision-making to develop theories about human thought and behavior</a:t>
            </a:r>
            <a:r>
              <a:rPr lang="en-US" sz="2000" dirty="0" smtClean="0">
                <a:latin typeface="Gill Sans" panose="020B0604020202020204" charset="0"/>
              </a:rPr>
              <a:t>.</a:t>
            </a:r>
          </a:p>
          <a:p>
            <a:pPr marL="0" lvl="0" indent="0" algn="just">
              <a:spcBef>
                <a:spcPts val="0"/>
              </a:spcBef>
              <a:spcAft>
                <a:spcPts val="0"/>
              </a:spcAft>
              <a:buNone/>
            </a:pPr>
            <a:r>
              <a:rPr lang="en-US" sz="2000" dirty="0" smtClean="0">
                <a:latin typeface="Gill Sans" panose="020B0604020202020204" charset="0"/>
              </a:rPr>
              <a:t>2. Analyzing </a:t>
            </a:r>
            <a:r>
              <a:rPr lang="en-US" sz="2000" dirty="0">
                <a:latin typeface="Gill Sans" panose="020B0604020202020204" charset="0"/>
              </a:rPr>
              <a:t>the formation and evolution of galaxies to understand the universe's structure and history</a:t>
            </a:r>
            <a:r>
              <a:rPr lang="en-US" sz="2000" dirty="0" smtClean="0">
                <a:latin typeface="Gill Sans" panose="020B0604020202020204" charset="0"/>
              </a:rPr>
              <a:t>.</a:t>
            </a:r>
          </a:p>
          <a:p>
            <a:pPr marL="0" lvl="0" indent="0" algn="just">
              <a:spcBef>
                <a:spcPts val="0"/>
              </a:spcBef>
              <a:spcAft>
                <a:spcPts val="0"/>
              </a:spcAft>
              <a:buNone/>
            </a:pPr>
            <a:endParaRPr lang="en-US" sz="2000" dirty="0">
              <a:solidFill>
                <a:schemeClr val="dk1"/>
              </a:solidFill>
              <a:latin typeface="Gill Sans" panose="020B0604020202020204" charset="0"/>
              <a:ea typeface="Calibri"/>
              <a:cs typeface="Calibri"/>
              <a:sym typeface="Calibri"/>
            </a:endParaRPr>
          </a:p>
          <a:p>
            <a:pPr marL="0" lvl="0" indent="0" algn="just">
              <a:spcBef>
                <a:spcPts val="0"/>
              </a:spcBef>
              <a:spcAft>
                <a:spcPts val="0"/>
              </a:spcAft>
              <a:buNone/>
            </a:pPr>
            <a:endParaRPr lang="en-US" sz="2000" dirty="0" smtClean="0">
              <a:solidFill>
                <a:schemeClr val="dk1"/>
              </a:solidFill>
              <a:latin typeface="Gill Sans" panose="020B0604020202020204" charset="0"/>
              <a:ea typeface="Calibri"/>
              <a:cs typeface="Calibri"/>
              <a:sym typeface="Calibri"/>
            </a:endParaRPr>
          </a:p>
          <a:p>
            <a:pPr marL="0" lvl="0" indent="0" algn="just">
              <a:spcBef>
                <a:spcPts val="0"/>
              </a:spcBef>
              <a:spcAft>
                <a:spcPts val="0"/>
              </a:spcAft>
              <a:buNone/>
            </a:pPr>
            <a:r>
              <a:rPr lang="en-US" sz="2000" dirty="0" smtClean="0">
                <a:solidFill>
                  <a:srgbClr val="FF0000"/>
                </a:solidFill>
                <a:latin typeface="Gill Sans" panose="020B0604020202020204" charset="0"/>
                <a:ea typeface="Calibri"/>
                <a:cs typeface="Calibri"/>
                <a:sym typeface="Calibri"/>
              </a:rPr>
              <a:t>Applied research:</a:t>
            </a:r>
          </a:p>
          <a:p>
            <a:pPr marL="0" lvl="0" indent="0" algn="just">
              <a:spcBef>
                <a:spcPts val="0"/>
              </a:spcBef>
              <a:spcAft>
                <a:spcPts val="0"/>
              </a:spcAft>
              <a:buNone/>
            </a:pPr>
            <a:r>
              <a:rPr lang="en-US" sz="2000" dirty="0" smtClean="0">
                <a:latin typeface="Gill Sans" panose="020B0604020202020204" charset="0"/>
              </a:rPr>
              <a:t>1. Implementing </a:t>
            </a:r>
            <a:r>
              <a:rPr lang="en-US" sz="2000" dirty="0">
                <a:latin typeface="Gill Sans" panose="020B0604020202020204" charset="0"/>
              </a:rPr>
              <a:t>new teaching methods derived from cognitive psychology research to improve student learning outcomes</a:t>
            </a:r>
            <a:r>
              <a:rPr lang="en-US" sz="2000" dirty="0" smtClean="0">
                <a:latin typeface="Gill Sans" panose="020B0604020202020204" charset="0"/>
              </a:rPr>
              <a:t>.</a:t>
            </a:r>
          </a:p>
          <a:p>
            <a:pPr marL="0" indent="0" algn="just">
              <a:spcBef>
                <a:spcPts val="0"/>
              </a:spcBef>
              <a:spcAft>
                <a:spcPts val="0"/>
              </a:spcAft>
              <a:buNone/>
            </a:pPr>
            <a:r>
              <a:rPr lang="en-US" sz="2000" dirty="0" smtClean="0">
                <a:solidFill>
                  <a:schemeClr val="dk1"/>
                </a:solidFill>
                <a:latin typeface="Gill Sans" panose="020B0604020202020204" charset="0"/>
                <a:ea typeface="Calibri"/>
                <a:cs typeface="Calibri"/>
                <a:sym typeface="Calibri"/>
              </a:rPr>
              <a:t>2. </a:t>
            </a:r>
            <a:r>
              <a:rPr lang="en-US" sz="2000" dirty="0">
                <a:solidFill>
                  <a:schemeClr val="dk1"/>
                </a:solidFill>
                <a:latin typeface="Gill Sans" panose="020B0604020202020204" charset="0"/>
                <a:ea typeface="Calibri"/>
                <a:cs typeface="Calibri"/>
                <a:sym typeface="Calibri"/>
              </a:rPr>
              <a:t>Many psychological studies on addiction reveal that the main cause of addiction is the stress factor. </a:t>
            </a:r>
          </a:p>
          <a:p>
            <a:pPr marL="0" lvl="0" indent="0">
              <a:spcBef>
                <a:spcPts val="0"/>
              </a:spcBef>
              <a:spcAft>
                <a:spcPts val="0"/>
              </a:spcAft>
              <a:buNone/>
            </a:pPr>
            <a:endParaRPr lang="en-US" sz="2000" dirty="0">
              <a:solidFill>
                <a:schemeClr val="dk1"/>
              </a:solidFill>
              <a:ea typeface="Calibri"/>
              <a:cs typeface="Calibri"/>
              <a:sym typeface="Calibri"/>
            </a:endParaRPr>
          </a:p>
        </p:txBody>
      </p:sp>
    </p:spTree>
    <p:extLst>
      <p:ext uri="{BB962C8B-B14F-4D97-AF65-F5344CB8AC3E}">
        <p14:creationId xmlns:p14="http://schemas.microsoft.com/office/powerpoint/2010/main" val="3982885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n-US"/>
              <a:t>THINK????</a:t>
            </a:r>
            <a:endParaRPr/>
          </a:p>
        </p:txBody>
      </p:sp>
      <p:sp>
        <p:nvSpPr>
          <p:cNvPr id="173" name="Google Shape;173;p21"/>
          <p:cNvSpPr txBox="1">
            <a:spLocks noGrp="1"/>
          </p:cNvSpPr>
          <p:nvPr>
            <p:ph idx="1"/>
          </p:nvPr>
        </p:nvSpPr>
        <p:spPr>
          <a:xfrm>
            <a:off x="1430528" y="1473200"/>
            <a:ext cx="9720073" cy="4023360"/>
          </a:xfrm>
          <a:prstGeom prst="rect">
            <a:avLst/>
          </a:prstGeom>
          <a:noFill/>
          <a:ln>
            <a:noFill/>
          </a:ln>
        </p:spPr>
        <p:txBody>
          <a:bodyPr spcFirstLastPara="1" wrap="square" lIns="91425" tIns="45700" rIns="91425" bIns="45700" anchor="ctr" anchorCtr="0">
            <a:normAutofit/>
          </a:bodyPr>
          <a:lstStyle/>
          <a:p>
            <a:pPr marL="306000" lvl="0" indent="-306000" algn="l" rtl="0">
              <a:spcBef>
                <a:spcPts val="0"/>
              </a:spcBef>
              <a:spcAft>
                <a:spcPts val="0"/>
              </a:spcAft>
              <a:buSzPts val="1656"/>
              <a:buChar char="◼"/>
            </a:pPr>
            <a:r>
              <a:rPr lang="en-US" sz="3200" dirty="0">
                <a:solidFill>
                  <a:schemeClr val="dk1"/>
                </a:solidFill>
              </a:rPr>
              <a:t>How is psychology important in your field?</a:t>
            </a:r>
            <a:endParaRPr sz="3200" dirty="0"/>
          </a:p>
          <a:p>
            <a:pPr marL="306000" lvl="0" indent="-306000" algn="l" rtl="0">
              <a:spcBef>
                <a:spcPts val="960"/>
              </a:spcBef>
              <a:spcAft>
                <a:spcPts val="0"/>
              </a:spcAft>
              <a:buSzPts val="1656"/>
              <a:buChar char="◼"/>
            </a:pPr>
            <a:r>
              <a:rPr lang="en-US" sz="3200" dirty="0">
                <a:solidFill>
                  <a:schemeClr val="dk1"/>
                </a:solidFill>
              </a:rPr>
              <a:t>What makes psychology important in your field?</a:t>
            </a:r>
            <a:endParaRPr sz="3200" dirty="0">
              <a:solidFill>
                <a:schemeClr val="dk1"/>
              </a:solidFill>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Integral</Template>
  <TotalTime>251</TotalTime>
  <Words>1824</Words>
  <Application>Microsoft Office PowerPoint</Application>
  <PresentationFormat>Widescreen</PresentationFormat>
  <Paragraphs>217</Paragraphs>
  <Slides>40</Slides>
  <Notes>31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40</vt:i4>
      </vt:variant>
    </vt:vector>
  </HeadingPairs>
  <TitlesOfParts>
    <vt:vector size="51" baseType="lpstr">
      <vt:lpstr>Tw Cen MT</vt:lpstr>
      <vt:lpstr>Wingdings</vt:lpstr>
      <vt:lpstr>Calibri</vt:lpstr>
      <vt:lpstr>Noto Sans Symbols</vt:lpstr>
      <vt:lpstr>Source Sans Pro</vt:lpstr>
      <vt:lpstr>Wingdings 3</vt:lpstr>
      <vt:lpstr>Arial</vt:lpstr>
      <vt:lpstr>Times New Roman</vt:lpstr>
      <vt:lpstr>Tw Cen MT Condensed</vt:lpstr>
      <vt:lpstr>Gill Sans</vt:lpstr>
      <vt:lpstr>Integral</vt:lpstr>
      <vt:lpstr>INTRODUCTION TO PSYCHOLOGY (WEEK 1)</vt:lpstr>
      <vt:lpstr>LEARNING OUTCOMES</vt:lpstr>
      <vt:lpstr>What is psychology?</vt:lpstr>
      <vt:lpstr>PowerPoint Presentation</vt:lpstr>
      <vt:lpstr>CONT.…</vt:lpstr>
      <vt:lpstr>PSYCHOLOGY AS A SCIENCE</vt:lpstr>
      <vt:lpstr>SCOPE OF PSYCHOLOGY</vt:lpstr>
      <vt:lpstr>PowerPoint Presentation</vt:lpstr>
      <vt:lpstr>THINK????</vt:lpstr>
      <vt:lpstr>GOALS OF PSYCHOLOGY </vt:lpstr>
      <vt:lpstr>CONT.…</vt:lpstr>
      <vt:lpstr>KEY DEBATES IN PSYCHOLOGY</vt:lpstr>
      <vt:lpstr> 1. NATURE VS NURTURE</vt:lpstr>
      <vt:lpstr>2. CONSCIOUS VS. UNCONSCIOUS MIND</vt:lpstr>
      <vt:lpstr> 3. OBSERVABLE BEHAVIOR VS. INTERNAL MENTAL PROCESSES</vt:lpstr>
      <vt:lpstr>4. FREE WILL (CHOICES) VS. DETERMINISM </vt:lpstr>
      <vt:lpstr>5. INDIVIDUAL DIFFERENCES VS. UNIVERSAL PRINCIPLES</vt:lpstr>
      <vt:lpstr>BRANCHES OF PSYCHOLOGY</vt:lpstr>
      <vt:lpstr>PowerPoint Presentation</vt:lpstr>
      <vt:lpstr>PowerPoint Presentation</vt:lpstr>
      <vt:lpstr>PowerPoint Presentation</vt:lpstr>
      <vt:lpstr>PowerPoint Presentation</vt:lpstr>
      <vt:lpstr>PowerPoint Presentation</vt:lpstr>
      <vt:lpstr>GESTALT PSYCHOLOGY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SIGMUND FREUD (1856-1939)</vt:lpstr>
      <vt:lpstr>PowerPoint Presentation</vt:lpstr>
      <vt:lpstr>BEHAVIORISM</vt:lpstr>
      <vt:lpstr>HUMANISTIC PERSPECTIVE</vt:lpstr>
      <vt:lpstr>COGNITIVE PERSPECTIVE</vt:lpstr>
      <vt:lpstr>SOCIO-CULTURAL PERSPECTIVE</vt:lpstr>
      <vt:lpstr>PowerPoint Presentation</vt:lpstr>
      <vt:lpstr>ECLECTIC APPROACH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PSYCHOLOGY (WEEK 1)</dc:title>
  <dc:creator>Administrator</dc:creator>
  <cp:lastModifiedBy>ESHOP</cp:lastModifiedBy>
  <cp:revision>23</cp:revision>
  <dcterms:modified xsi:type="dcterms:W3CDTF">2024-09-05T16:29:30Z</dcterms:modified>
</cp:coreProperties>
</file>